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6" r:id="rId2"/>
  </p:sldMasterIdLst>
  <p:notesMasterIdLst>
    <p:notesMasterId r:id="rId22"/>
  </p:notesMasterIdLst>
  <p:handoutMasterIdLst>
    <p:handoutMasterId r:id="rId23"/>
  </p:handoutMasterIdLst>
  <p:sldIdLst>
    <p:sldId id="268" r:id="rId3"/>
    <p:sldId id="273" r:id="rId4"/>
    <p:sldId id="275" r:id="rId5"/>
    <p:sldId id="307" r:id="rId6"/>
    <p:sldId id="322" r:id="rId7"/>
    <p:sldId id="257" r:id="rId8"/>
    <p:sldId id="323" r:id="rId9"/>
    <p:sldId id="328" r:id="rId10"/>
    <p:sldId id="289" r:id="rId11"/>
    <p:sldId id="326" r:id="rId12"/>
    <p:sldId id="327" r:id="rId13"/>
    <p:sldId id="325" r:id="rId14"/>
    <p:sldId id="306" r:id="rId15"/>
    <p:sldId id="329" r:id="rId16"/>
    <p:sldId id="330" r:id="rId17"/>
    <p:sldId id="331" r:id="rId18"/>
    <p:sldId id="332" r:id="rId19"/>
    <p:sldId id="333" r:id="rId20"/>
    <p:sldId id="321" r:id="rId21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King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King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King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King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King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King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King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King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King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110">
          <p15:clr>
            <a:srgbClr val="A4A3A4"/>
          </p15:clr>
        </p15:guide>
        <p15:guide id="2" orient="horz" pos="16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4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7" autoAdjust="0"/>
    <p:restoredTop sz="94687"/>
  </p:normalViewPr>
  <p:slideViewPr>
    <p:cSldViewPr snapToGrid="0">
      <p:cViewPr varScale="1">
        <p:scale>
          <a:sx n="90" d="100"/>
          <a:sy n="90" d="100"/>
        </p:scale>
        <p:origin x="240" y="504"/>
      </p:cViewPr>
      <p:guideLst>
        <p:guide pos="5110"/>
        <p:guide orient="horz" pos="1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6C6B754-EB9B-40E5-A608-0BA58BA44658}" type="datetimeFigureOut">
              <a:rPr lang="ru-RU"/>
              <a:t>28.12.2022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E4EC88D-011A-4B67-A46F-8D63E76EF1D1}" type="slidenum">
              <a:rPr lang="ru-RU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6018212" y="0"/>
            <a:ext cx="6173787" cy="6858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/>
          <p:cNvSpPr>
            <a:spLocks noGrp="1"/>
          </p:cNvSpPr>
          <p:nvPr>
            <p:ph type="pic" sz="quarter" idx="10"/>
          </p:nvPr>
        </p:nvSpPr>
        <p:spPr>
          <a:xfrm>
            <a:off x="4539916" y="802105"/>
            <a:ext cx="3545305" cy="534202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2278062"/>
            <a:ext cx="12192000" cy="1957053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2069432"/>
            <a:ext cx="12192000" cy="283945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01579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70033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1"/>
          </p:nvPr>
        </p:nvSpPr>
        <p:spPr>
          <a:xfrm>
            <a:off x="8825948" y="1606163"/>
            <a:ext cx="2115048" cy="370530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2192000" cy="68580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8"/>
          <p:cNvSpPr>
            <a:spLocks noGrp="1"/>
          </p:cNvSpPr>
          <p:nvPr>
            <p:ph type="pic" sz="quarter" idx="10"/>
          </p:nvPr>
        </p:nvSpPr>
        <p:spPr>
          <a:xfrm>
            <a:off x="5715000" y="-1"/>
            <a:ext cx="6477000" cy="601579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5715000" y="2283396"/>
            <a:ext cx="5753100" cy="3279204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>
          <a:xfrm>
            <a:off x="725906" y="2438400"/>
            <a:ext cx="4856748" cy="210151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118451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11"/>
          </p:nvPr>
        </p:nvSpPr>
        <p:spPr>
          <a:xfrm>
            <a:off x="5673291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12"/>
          </p:nvPr>
        </p:nvSpPr>
        <p:spPr>
          <a:xfrm>
            <a:off x="9274870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796424" y="2606261"/>
            <a:ext cx="1106152" cy="1106154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9" name="Рисунок 7"/>
          <p:cNvSpPr>
            <a:spLocks noGrp="1"/>
          </p:cNvSpPr>
          <p:nvPr>
            <p:ph type="pic" sz="quarter" idx="11"/>
          </p:nvPr>
        </p:nvSpPr>
        <p:spPr>
          <a:xfrm>
            <a:off x="796424" y="4561598"/>
            <a:ext cx="1106152" cy="1106154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6479338" y="2606261"/>
            <a:ext cx="1106152" cy="1106154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1" name="Рисунок 7"/>
          <p:cNvSpPr>
            <a:spLocks noGrp="1"/>
          </p:cNvSpPr>
          <p:nvPr>
            <p:ph type="pic" sz="quarter" idx="13"/>
          </p:nvPr>
        </p:nvSpPr>
        <p:spPr>
          <a:xfrm>
            <a:off x="6479338" y="4561598"/>
            <a:ext cx="1106152" cy="1106154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>
          <a:xfrm>
            <a:off x="5445457" y="1251044"/>
            <a:ext cx="3575714" cy="262492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>
          <a:xfrm>
            <a:off x="9230736" y="1251044"/>
            <a:ext cx="2194502" cy="1423917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2"/>
          </p:nvPr>
        </p:nvSpPr>
        <p:spPr>
          <a:xfrm>
            <a:off x="9230736" y="2891050"/>
            <a:ext cx="2194502" cy="299113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3"/>
          </p:nvPr>
        </p:nvSpPr>
        <p:spPr>
          <a:xfrm>
            <a:off x="5445457" y="4064757"/>
            <a:ext cx="1703395" cy="181742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4"/>
          </p:nvPr>
        </p:nvSpPr>
        <p:spPr>
          <a:xfrm>
            <a:off x="7358417" y="4064757"/>
            <a:ext cx="1653955" cy="181742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2"/>
          </p:nvPr>
        </p:nvSpPr>
        <p:spPr>
          <a:xfrm>
            <a:off x="747403" y="4594849"/>
            <a:ext cx="4889122" cy="1423813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Рисунок 8"/>
          <p:cNvSpPr>
            <a:spLocks noGrp="1"/>
          </p:cNvSpPr>
          <p:nvPr>
            <p:ph type="pic" sz="quarter" idx="13"/>
          </p:nvPr>
        </p:nvSpPr>
        <p:spPr>
          <a:xfrm>
            <a:off x="8400496" y="1112657"/>
            <a:ext cx="3022680" cy="1425827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4"/>
          </p:nvPr>
        </p:nvSpPr>
        <p:spPr>
          <a:xfrm>
            <a:off x="5921260" y="1112657"/>
            <a:ext cx="2194502" cy="490600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5"/>
          </p:nvPr>
        </p:nvSpPr>
        <p:spPr>
          <a:xfrm>
            <a:off x="8400496" y="2838734"/>
            <a:ext cx="1628047" cy="3179928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16"/>
          </p:nvPr>
        </p:nvSpPr>
        <p:spPr>
          <a:xfrm>
            <a:off x="10286835" y="2838734"/>
            <a:ext cx="1136342" cy="106452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17"/>
          </p:nvPr>
        </p:nvSpPr>
        <p:spPr>
          <a:xfrm>
            <a:off x="10286834" y="4203511"/>
            <a:ext cx="1136342" cy="181515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2"/>
          </p:nvPr>
        </p:nvSpPr>
        <p:spPr>
          <a:xfrm>
            <a:off x="747403" y="2566737"/>
            <a:ext cx="2332681" cy="345192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>
          <a:xfrm>
            <a:off x="9144000" y="2566737"/>
            <a:ext cx="2279176" cy="345192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8"/>
          </p:nvPr>
        </p:nvSpPr>
        <p:spPr>
          <a:xfrm>
            <a:off x="3336758" y="4331367"/>
            <a:ext cx="2583553" cy="168729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9"/>
          </p:nvPr>
        </p:nvSpPr>
        <p:spPr>
          <a:xfrm>
            <a:off x="6176985" y="4331367"/>
            <a:ext cx="2710341" cy="168729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20"/>
          </p:nvPr>
        </p:nvSpPr>
        <p:spPr>
          <a:xfrm>
            <a:off x="3336758" y="2566737"/>
            <a:ext cx="5550568" cy="1508874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729077" y="1110796"/>
            <a:ext cx="3249365" cy="4636409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8"/>
          <p:cNvSpPr>
            <a:spLocks noGrp="1"/>
          </p:cNvSpPr>
          <p:nvPr>
            <p:ph type="pic" sz="quarter" idx="10"/>
          </p:nvPr>
        </p:nvSpPr>
        <p:spPr>
          <a:xfrm>
            <a:off x="781051" y="976562"/>
            <a:ext cx="7315200" cy="48387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Рисунок 8"/>
          <p:cNvSpPr>
            <a:spLocks noGrp="1"/>
          </p:cNvSpPr>
          <p:nvPr>
            <p:ph type="pic" sz="quarter" idx="11"/>
          </p:nvPr>
        </p:nvSpPr>
        <p:spPr>
          <a:xfrm>
            <a:off x="8362950" y="976562"/>
            <a:ext cx="3062288" cy="27051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5117911" y="2413592"/>
            <a:ext cx="1972102" cy="349811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4905955" y="1272209"/>
            <a:ext cx="2417196" cy="4277801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1"/>
          </p:nvPr>
        </p:nvSpPr>
        <p:spPr>
          <a:xfrm>
            <a:off x="3476403" y="1571625"/>
            <a:ext cx="1104900" cy="1104900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12"/>
          <p:cNvSpPr>
            <a:spLocks noGrp="1"/>
          </p:cNvSpPr>
          <p:nvPr>
            <p:ph type="pic" sz="quarter" idx="10"/>
          </p:nvPr>
        </p:nvSpPr>
        <p:spPr>
          <a:xfrm>
            <a:off x="1388001" y="2538749"/>
            <a:ext cx="1989470" cy="2478422"/>
          </a:xfrm>
          <a:prstGeom prst="rect">
            <a:avLst/>
          </a:prstGeom>
          <a:effectLst/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Рисунок 12"/>
          <p:cNvSpPr>
            <a:spLocks noGrp="1"/>
          </p:cNvSpPr>
          <p:nvPr>
            <p:ph type="pic" sz="quarter" idx="11"/>
          </p:nvPr>
        </p:nvSpPr>
        <p:spPr>
          <a:xfrm>
            <a:off x="3866507" y="2538749"/>
            <a:ext cx="1989470" cy="2478422"/>
          </a:xfrm>
          <a:prstGeom prst="rect">
            <a:avLst/>
          </a:prstGeom>
          <a:effectLst/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5" name="Рисунок 12"/>
          <p:cNvSpPr>
            <a:spLocks noGrp="1"/>
          </p:cNvSpPr>
          <p:nvPr>
            <p:ph type="pic" sz="quarter" idx="12"/>
          </p:nvPr>
        </p:nvSpPr>
        <p:spPr>
          <a:xfrm>
            <a:off x="6345013" y="2538749"/>
            <a:ext cx="1989470" cy="2478422"/>
          </a:xfrm>
          <a:prstGeom prst="rect">
            <a:avLst/>
          </a:prstGeom>
          <a:effectLst/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6" name="Рисунок 12"/>
          <p:cNvSpPr>
            <a:spLocks noGrp="1"/>
          </p:cNvSpPr>
          <p:nvPr>
            <p:ph type="pic" sz="quarter" idx="13"/>
          </p:nvPr>
        </p:nvSpPr>
        <p:spPr>
          <a:xfrm>
            <a:off x="8823519" y="2538749"/>
            <a:ext cx="1989470" cy="2478422"/>
          </a:xfrm>
          <a:prstGeom prst="rect">
            <a:avLst/>
          </a:prstGeom>
          <a:effectLst/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5" name="Рисунок 10"/>
          <p:cNvSpPr>
            <a:spLocks noGrp="1"/>
          </p:cNvSpPr>
          <p:nvPr>
            <p:ph type="pic" sz="quarter" idx="11"/>
          </p:nvPr>
        </p:nvSpPr>
        <p:spPr>
          <a:xfrm>
            <a:off x="1560129" y="2876550"/>
            <a:ext cx="1104900" cy="1104900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/>
          <p:cNvSpPr/>
          <p:nvPr userDrawn="1"/>
        </p:nvSpPr>
        <p:spPr>
          <a:xfrm flipV="1">
            <a:off x="0" y="2747963"/>
            <a:ext cx="12192000" cy="4124325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  <a:gd name="connsiteX0-21" fmla="*/ 0 w 12192000"/>
              <a:gd name="connsiteY0-22" fmla="*/ 0 h 4438650"/>
              <a:gd name="connsiteX1-23" fmla="*/ 12192000 w 12192000"/>
              <a:gd name="connsiteY1-24" fmla="*/ 0 h 4438650"/>
              <a:gd name="connsiteX2-25" fmla="*/ 12192000 w 12192000"/>
              <a:gd name="connsiteY2-26" fmla="*/ 4438650 h 4438650"/>
              <a:gd name="connsiteX3-27" fmla="*/ 21957 w 12192000"/>
              <a:gd name="connsiteY3-28" fmla="*/ 2509767 h 4438650"/>
              <a:gd name="connsiteX4-29" fmla="*/ 0 w 12192000"/>
              <a:gd name="connsiteY4-30" fmla="*/ 0 h 4438650"/>
              <a:gd name="connsiteX0-31" fmla="*/ 0 w 12205669"/>
              <a:gd name="connsiteY0-32" fmla="*/ 0 h 4124751"/>
              <a:gd name="connsiteX1-33" fmla="*/ 12192000 w 12205669"/>
              <a:gd name="connsiteY1-34" fmla="*/ 0 h 4124751"/>
              <a:gd name="connsiteX2-35" fmla="*/ 12205669 w 12205669"/>
              <a:gd name="connsiteY2-36" fmla="*/ 4124751 h 4124751"/>
              <a:gd name="connsiteX3-37" fmla="*/ 21957 w 12205669"/>
              <a:gd name="connsiteY3-38" fmla="*/ 2509767 h 4124751"/>
              <a:gd name="connsiteX4-39" fmla="*/ 0 w 12205669"/>
              <a:gd name="connsiteY4-40" fmla="*/ 0 h 4124751"/>
              <a:gd name="connsiteX0-41" fmla="*/ 0 w 12205669"/>
              <a:gd name="connsiteY0-42" fmla="*/ 0 h 4124751"/>
              <a:gd name="connsiteX1-43" fmla="*/ 12192000 w 12205669"/>
              <a:gd name="connsiteY1-44" fmla="*/ 0 h 4124751"/>
              <a:gd name="connsiteX2-45" fmla="*/ 12205669 w 12205669"/>
              <a:gd name="connsiteY2-46" fmla="*/ 4124751 h 4124751"/>
              <a:gd name="connsiteX3-47" fmla="*/ 8288 w 12205669"/>
              <a:gd name="connsiteY3-48" fmla="*/ 2223164 h 4124751"/>
              <a:gd name="connsiteX4-49" fmla="*/ 0 w 12205669"/>
              <a:gd name="connsiteY4-50" fmla="*/ 0 h 4124751"/>
              <a:gd name="connsiteX0-51" fmla="*/ 19267 w 12224936"/>
              <a:gd name="connsiteY0-52" fmla="*/ 0 h 4124751"/>
              <a:gd name="connsiteX1-53" fmla="*/ 12211267 w 12224936"/>
              <a:gd name="connsiteY1-54" fmla="*/ 0 h 4124751"/>
              <a:gd name="connsiteX2-55" fmla="*/ 12224936 w 12224936"/>
              <a:gd name="connsiteY2-56" fmla="*/ 4124751 h 4124751"/>
              <a:gd name="connsiteX3-57" fmla="*/ 217 w 12224936"/>
              <a:gd name="connsiteY3-58" fmla="*/ 2182220 h 4124751"/>
              <a:gd name="connsiteX4-59" fmla="*/ 19267 w 12224936"/>
              <a:gd name="connsiteY4-60" fmla="*/ 0 h 4124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4936" h="4124751">
                <a:moveTo>
                  <a:pt x="19267" y="0"/>
                </a:moveTo>
                <a:lnTo>
                  <a:pt x="12211267" y="0"/>
                </a:lnTo>
                <a:cubicBezTo>
                  <a:pt x="12215823" y="1374917"/>
                  <a:pt x="12220380" y="2749834"/>
                  <a:pt x="12224936" y="4124751"/>
                </a:cubicBezTo>
                <a:lnTo>
                  <a:pt x="217" y="2182220"/>
                </a:lnTo>
                <a:cubicBezTo>
                  <a:pt x="-2546" y="1441165"/>
                  <a:pt x="22030" y="741055"/>
                  <a:pt x="192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2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87568421-FA58-49B6-8843-7C34F1B597EB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6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96563" y="1254642"/>
            <a:ext cx="2418637" cy="4295553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F7AE7171-234B-4CA5-9B6C-5FB1F0D5F2D9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4" name="Прямоугольник 2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4469991" y="1539996"/>
            <a:ext cx="3252019" cy="414429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8"/>
          <p:cNvSpPr/>
          <p:nvPr userDrawn="1"/>
        </p:nvSpPr>
        <p:spPr>
          <a:xfrm flipV="1">
            <a:off x="0" y="2747963"/>
            <a:ext cx="12192000" cy="4124325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  <a:gd name="connsiteX0-21" fmla="*/ 0 w 12192000"/>
              <a:gd name="connsiteY0-22" fmla="*/ 0 h 4438650"/>
              <a:gd name="connsiteX1-23" fmla="*/ 12192000 w 12192000"/>
              <a:gd name="connsiteY1-24" fmla="*/ 0 h 4438650"/>
              <a:gd name="connsiteX2-25" fmla="*/ 12192000 w 12192000"/>
              <a:gd name="connsiteY2-26" fmla="*/ 4438650 h 4438650"/>
              <a:gd name="connsiteX3-27" fmla="*/ 21957 w 12192000"/>
              <a:gd name="connsiteY3-28" fmla="*/ 2509767 h 4438650"/>
              <a:gd name="connsiteX4-29" fmla="*/ 0 w 12192000"/>
              <a:gd name="connsiteY4-30" fmla="*/ 0 h 4438650"/>
              <a:gd name="connsiteX0-31" fmla="*/ 0 w 12205669"/>
              <a:gd name="connsiteY0-32" fmla="*/ 0 h 4124751"/>
              <a:gd name="connsiteX1-33" fmla="*/ 12192000 w 12205669"/>
              <a:gd name="connsiteY1-34" fmla="*/ 0 h 4124751"/>
              <a:gd name="connsiteX2-35" fmla="*/ 12205669 w 12205669"/>
              <a:gd name="connsiteY2-36" fmla="*/ 4124751 h 4124751"/>
              <a:gd name="connsiteX3-37" fmla="*/ 21957 w 12205669"/>
              <a:gd name="connsiteY3-38" fmla="*/ 2509767 h 4124751"/>
              <a:gd name="connsiteX4-39" fmla="*/ 0 w 12205669"/>
              <a:gd name="connsiteY4-40" fmla="*/ 0 h 4124751"/>
              <a:gd name="connsiteX0-41" fmla="*/ 0 w 12205669"/>
              <a:gd name="connsiteY0-42" fmla="*/ 0 h 4124751"/>
              <a:gd name="connsiteX1-43" fmla="*/ 12192000 w 12205669"/>
              <a:gd name="connsiteY1-44" fmla="*/ 0 h 4124751"/>
              <a:gd name="connsiteX2-45" fmla="*/ 12205669 w 12205669"/>
              <a:gd name="connsiteY2-46" fmla="*/ 4124751 h 4124751"/>
              <a:gd name="connsiteX3-47" fmla="*/ 8288 w 12205669"/>
              <a:gd name="connsiteY3-48" fmla="*/ 2223164 h 4124751"/>
              <a:gd name="connsiteX4-49" fmla="*/ 0 w 12205669"/>
              <a:gd name="connsiteY4-50" fmla="*/ 0 h 4124751"/>
              <a:gd name="connsiteX0-51" fmla="*/ 19267 w 12224936"/>
              <a:gd name="connsiteY0-52" fmla="*/ 0 h 4124751"/>
              <a:gd name="connsiteX1-53" fmla="*/ 12211267 w 12224936"/>
              <a:gd name="connsiteY1-54" fmla="*/ 0 h 4124751"/>
              <a:gd name="connsiteX2-55" fmla="*/ 12224936 w 12224936"/>
              <a:gd name="connsiteY2-56" fmla="*/ 4124751 h 4124751"/>
              <a:gd name="connsiteX3-57" fmla="*/ 217 w 12224936"/>
              <a:gd name="connsiteY3-58" fmla="*/ 2182220 h 4124751"/>
              <a:gd name="connsiteX4-59" fmla="*/ 19267 w 12224936"/>
              <a:gd name="connsiteY4-60" fmla="*/ 0 h 4124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4936" h="4124751">
                <a:moveTo>
                  <a:pt x="19267" y="0"/>
                </a:moveTo>
                <a:lnTo>
                  <a:pt x="12211267" y="0"/>
                </a:lnTo>
                <a:cubicBezTo>
                  <a:pt x="12215823" y="1374917"/>
                  <a:pt x="12220380" y="2749834"/>
                  <a:pt x="12224936" y="4124751"/>
                </a:cubicBezTo>
                <a:lnTo>
                  <a:pt x="217" y="2182220"/>
                </a:lnTo>
                <a:cubicBezTo>
                  <a:pt x="-2546" y="1441165"/>
                  <a:pt x="22030" y="741055"/>
                  <a:pt x="192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" name="Прямоугольник 2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585BABFD-0385-48F7-A5C8-04983C8FAE82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8"/>
          <p:cNvSpPr/>
          <p:nvPr userDrawn="1"/>
        </p:nvSpPr>
        <p:spPr>
          <a:xfrm flipV="1">
            <a:off x="0" y="2747963"/>
            <a:ext cx="12192000" cy="4124325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  <a:gd name="connsiteX0-21" fmla="*/ 0 w 12192000"/>
              <a:gd name="connsiteY0-22" fmla="*/ 0 h 4438650"/>
              <a:gd name="connsiteX1-23" fmla="*/ 12192000 w 12192000"/>
              <a:gd name="connsiteY1-24" fmla="*/ 0 h 4438650"/>
              <a:gd name="connsiteX2-25" fmla="*/ 12192000 w 12192000"/>
              <a:gd name="connsiteY2-26" fmla="*/ 4438650 h 4438650"/>
              <a:gd name="connsiteX3-27" fmla="*/ 21957 w 12192000"/>
              <a:gd name="connsiteY3-28" fmla="*/ 2509767 h 4438650"/>
              <a:gd name="connsiteX4-29" fmla="*/ 0 w 12192000"/>
              <a:gd name="connsiteY4-30" fmla="*/ 0 h 4438650"/>
              <a:gd name="connsiteX0-31" fmla="*/ 0 w 12205669"/>
              <a:gd name="connsiteY0-32" fmla="*/ 0 h 4124751"/>
              <a:gd name="connsiteX1-33" fmla="*/ 12192000 w 12205669"/>
              <a:gd name="connsiteY1-34" fmla="*/ 0 h 4124751"/>
              <a:gd name="connsiteX2-35" fmla="*/ 12205669 w 12205669"/>
              <a:gd name="connsiteY2-36" fmla="*/ 4124751 h 4124751"/>
              <a:gd name="connsiteX3-37" fmla="*/ 21957 w 12205669"/>
              <a:gd name="connsiteY3-38" fmla="*/ 2509767 h 4124751"/>
              <a:gd name="connsiteX4-39" fmla="*/ 0 w 12205669"/>
              <a:gd name="connsiteY4-40" fmla="*/ 0 h 4124751"/>
              <a:gd name="connsiteX0-41" fmla="*/ 0 w 12205669"/>
              <a:gd name="connsiteY0-42" fmla="*/ 0 h 4124751"/>
              <a:gd name="connsiteX1-43" fmla="*/ 12192000 w 12205669"/>
              <a:gd name="connsiteY1-44" fmla="*/ 0 h 4124751"/>
              <a:gd name="connsiteX2-45" fmla="*/ 12205669 w 12205669"/>
              <a:gd name="connsiteY2-46" fmla="*/ 4124751 h 4124751"/>
              <a:gd name="connsiteX3-47" fmla="*/ 8288 w 12205669"/>
              <a:gd name="connsiteY3-48" fmla="*/ 2223164 h 4124751"/>
              <a:gd name="connsiteX4-49" fmla="*/ 0 w 12205669"/>
              <a:gd name="connsiteY4-50" fmla="*/ 0 h 4124751"/>
              <a:gd name="connsiteX0-51" fmla="*/ 19267 w 12224936"/>
              <a:gd name="connsiteY0-52" fmla="*/ 0 h 4124751"/>
              <a:gd name="connsiteX1-53" fmla="*/ 12211267 w 12224936"/>
              <a:gd name="connsiteY1-54" fmla="*/ 0 h 4124751"/>
              <a:gd name="connsiteX2-55" fmla="*/ 12224936 w 12224936"/>
              <a:gd name="connsiteY2-56" fmla="*/ 4124751 h 4124751"/>
              <a:gd name="connsiteX3-57" fmla="*/ 217 w 12224936"/>
              <a:gd name="connsiteY3-58" fmla="*/ 2182220 h 4124751"/>
              <a:gd name="connsiteX4-59" fmla="*/ 19267 w 12224936"/>
              <a:gd name="connsiteY4-60" fmla="*/ 0 h 4124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4936" h="4124751">
                <a:moveTo>
                  <a:pt x="19267" y="0"/>
                </a:moveTo>
                <a:lnTo>
                  <a:pt x="12211267" y="0"/>
                </a:lnTo>
                <a:cubicBezTo>
                  <a:pt x="12215823" y="1374917"/>
                  <a:pt x="12220380" y="2749834"/>
                  <a:pt x="12224936" y="4124751"/>
                </a:cubicBezTo>
                <a:lnTo>
                  <a:pt x="217" y="2182220"/>
                </a:lnTo>
                <a:cubicBezTo>
                  <a:pt x="-2546" y="1441165"/>
                  <a:pt x="22030" y="741055"/>
                  <a:pt x="192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Прямоугольник 2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E325E5A2-C0E0-4803-8752-4B2F0DF27A56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10" name="Прямоугольник 3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  <p:sp>
        <p:nvSpPr>
          <p:cNvPr id="3" name="Рисунок 9"/>
          <p:cNvSpPr>
            <a:spLocks noGrp="1"/>
          </p:cNvSpPr>
          <p:nvPr>
            <p:ph type="pic" sz="quarter" idx="11"/>
          </p:nvPr>
        </p:nvSpPr>
        <p:spPr>
          <a:xfrm>
            <a:off x="1282274" y="398203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Рисунок 9"/>
          <p:cNvSpPr>
            <a:spLocks noGrp="1"/>
          </p:cNvSpPr>
          <p:nvPr>
            <p:ph type="pic" sz="quarter" idx="12"/>
          </p:nvPr>
        </p:nvSpPr>
        <p:spPr>
          <a:xfrm>
            <a:off x="3331712" y="2533820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5" name="Рисунок 9"/>
          <p:cNvSpPr>
            <a:spLocks noGrp="1"/>
          </p:cNvSpPr>
          <p:nvPr>
            <p:ph type="pic" sz="quarter" idx="13"/>
          </p:nvPr>
        </p:nvSpPr>
        <p:spPr>
          <a:xfrm>
            <a:off x="5381150" y="398203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/>
          </p:nvPr>
        </p:nvSpPr>
        <p:spPr>
          <a:xfrm>
            <a:off x="7430588" y="2533820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5"/>
          </p:nvPr>
        </p:nvSpPr>
        <p:spPr>
          <a:xfrm>
            <a:off x="9480026" y="398203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8"/>
          <p:cNvSpPr/>
          <p:nvPr userDrawn="1"/>
        </p:nvSpPr>
        <p:spPr>
          <a:xfrm flipV="1">
            <a:off x="0" y="2747963"/>
            <a:ext cx="12192000" cy="4124325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-1" fmla="*/ 19050 w 12211050"/>
              <a:gd name="connsiteY0-2" fmla="*/ 0 h 4133850"/>
              <a:gd name="connsiteX1-3" fmla="*/ 12211050 w 12211050"/>
              <a:gd name="connsiteY1-4" fmla="*/ 0 h 4133850"/>
              <a:gd name="connsiteX2-5" fmla="*/ 12211050 w 12211050"/>
              <a:gd name="connsiteY2-6" fmla="*/ 4133850 h 4133850"/>
              <a:gd name="connsiteX3-7" fmla="*/ 0 w 12211050"/>
              <a:gd name="connsiteY3-8" fmla="*/ 3219450 h 4133850"/>
              <a:gd name="connsiteX4-9" fmla="*/ 19050 w 12211050"/>
              <a:gd name="connsiteY4-10" fmla="*/ 0 h 4133850"/>
              <a:gd name="connsiteX0-11" fmla="*/ 19050 w 12211050"/>
              <a:gd name="connsiteY0-12" fmla="*/ 0 h 4438650"/>
              <a:gd name="connsiteX1-13" fmla="*/ 12211050 w 12211050"/>
              <a:gd name="connsiteY1-14" fmla="*/ 0 h 4438650"/>
              <a:gd name="connsiteX2-15" fmla="*/ 12211050 w 12211050"/>
              <a:gd name="connsiteY2-16" fmla="*/ 4438650 h 4438650"/>
              <a:gd name="connsiteX3-17" fmla="*/ 0 w 12211050"/>
              <a:gd name="connsiteY3-18" fmla="*/ 3219450 h 4438650"/>
              <a:gd name="connsiteX4-19" fmla="*/ 19050 w 12211050"/>
              <a:gd name="connsiteY4-20" fmla="*/ 0 h 4438650"/>
              <a:gd name="connsiteX0-21" fmla="*/ 0 w 12192000"/>
              <a:gd name="connsiteY0-22" fmla="*/ 0 h 4438650"/>
              <a:gd name="connsiteX1-23" fmla="*/ 12192000 w 12192000"/>
              <a:gd name="connsiteY1-24" fmla="*/ 0 h 4438650"/>
              <a:gd name="connsiteX2-25" fmla="*/ 12192000 w 12192000"/>
              <a:gd name="connsiteY2-26" fmla="*/ 4438650 h 4438650"/>
              <a:gd name="connsiteX3-27" fmla="*/ 21957 w 12192000"/>
              <a:gd name="connsiteY3-28" fmla="*/ 2509767 h 4438650"/>
              <a:gd name="connsiteX4-29" fmla="*/ 0 w 12192000"/>
              <a:gd name="connsiteY4-30" fmla="*/ 0 h 4438650"/>
              <a:gd name="connsiteX0-31" fmla="*/ 0 w 12205669"/>
              <a:gd name="connsiteY0-32" fmla="*/ 0 h 4124751"/>
              <a:gd name="connsiteX1-33" fmla="*/ 12192000 w 12205669"/>
              <a:gd name="connsiteY1-34" fmla="*/ 0 h 4124751"/>
              <a:gd name="connsiteX2-35" fmla="*/ 12205669 w 12205669"/>
              <a:gd name="connsiteY2-36" fmla="*/ 4124751 h 4124751"/>
              <a:gd name="connsiteX3-37" fmla="*/ 21957 w 12205669"/>
              <a:gd name="connsiteY3-38" fmla="*/ 2509767 h 4124751"/>
              <a:gd name="connsiteX4-39" fmla="*/ 0 w 12205669"/>
              <a:gd name="connsiteY4-40" fmla="*/ 0 h 4124751"/>
              <a:gd name="connsiteX0-41" fmla="*/ 0 w 12205669"/>
              <a:gd name="connsiteY0-42" fmla="*/ 0 h 4124751"/>
              <a:gd name="connsiteX1-43" fmla="*/ 12192000 w 12205669"/>
              <a:gd name="connsiteY1-44" fmla="*/ 0 h 4124751"/>
              <a:gd name="connsiteX2-45" fmla="*/ 12205669 w 12205669"/>
              <a:gd name="connsiteY2-46" fmla="*/ 4124751 h 4124751"/>
              <a:gd name="connsiteX3-47" fmla="*/ 8288 w 12205669"/>
              <a:gd name="connsiteY3-48" fmla="*/ 2223164 h 4124751"/>
              <a:gd name="connsiteX4-49" fmla="*/ 0 w 12205669"/>
              <a:gd name="connsiteY4-50" fmla="*/ 0 h 4124751"/>
              <a:gd name="connsiteX0-51" fmla="*/ 19267 w 12224936"/>
              <a:gd name="connsiteY0-52" fmla="*/ 0 h 4124751"/>
              <a:gd name="connsiteX1-53" fmla="*/ 12211267 w 12224936"/>
              <a:gd name="connsiteY1-54" fmla="*/ 0 h 4124751"/>
              <a:gd name="connsiteX2-55" fmla="*/ 12224936 w 12224936"/>
              <a:gd name="connsiteY2-56" fmla="*/ 4124751 h 4124751"/>
              <a:gd name="connsiteX3-57" fmla="*/ 217 w 12224936"/>
              <a:gd name="connsiteY3-58" fmla="*/ 2182220 h 4124751"/>
              <a:gd name="connsiteX4-59" fmla="*/ 19267 w 12224936"/>
              <a:gd name="connsiteY4-60" fmla="*/ 0 h 41247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24936" h="4124751">
                <a:moveTo>
                  <a:pt x="19267" y="0"/>
                </a:moveTo>
                <a:lnTo>
                  <a:pt x="12211267" y="0"/>
                </a:lnTo>
                <a:cubicBezTo>
                  <a:pt x="12215823" y="1374917"/>
                  <a:pt x="12220380" y="2749834"/>
                  <a:pt x="12224936" y="4124751"/>
                </a:cubicBezTo>
                <a:lnTo>
                  <a:pt x="217" y="2182220"/>
                </a:lnTo>
                <a:cubicBezTo>
                  <a:pt x="-2546" y="1441165"/>
                  <a:pt x="22030" y="741055"/>
                  <a:pt x="192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2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F0C834B8-E279-4459-85C2-4D4348ED0524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7099300" y="1925638"/>
            <a:ext cx="3476625" cy="4932362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7734300" y="0"/>
            <a:ext cx="44577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" name="Прямоугольник 2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C9D8BD0F-EA2D-4044-9A93-E20094B09DF1}" type="slidenum">
              <a:rPr lang="ru-RU" altLang="zh-CN" sz="900" smtClean="0">
                <a:latin typeface="Calibri Light" panose="020F0302020204030204" pitchFamily="34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Calibri Light" panose="020F0302020204030204" pitchFamily="34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5120892" y="4790744"/>
            <a:ext cx="7071108" cy="2067256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/>
          </p:nvPr>
        </p:nvSpPr>
        <p:spPr>
          <a:xfrm>
            <a:off x="1190625" y="2800350"/>
            <a:ext cx="3476625" cy="40576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7269ABB-BD6F-48B8-AEB4-F246771C80A0}" type="datetimeFigureOut">
              <a:rPr lang="ru-RU"/>
              <a:t>28.12.2022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E75E4B5-D520-47CE-A1E4-CC669DB980F7}" type="slidenum">
              <a:rPr lang="ru-RU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9"/>
          <p:cNvSpPr>
            <a:spLocks noGrp="1"/>
          </p:cNvSpPr>
          <p:nvPr>
            <p:ph type="pic" sz="quarter" idx="11"/>
          </p:nvPr>
        </p:nvSpPr>
        <p:spPr>
          <a:xfrm>
            <a:off x="1282274" y="354388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4" name="Рисунок 9"/>
          <p:cNvSpPr>
            <a:spLocks noGrp="1"/>
          </p:cNvSpPr>
          <p:nvPr>
            <p:ph type="pic" sz="quarter" idx="12"/>
          </p:nvPr>
        </p:nvSpPr>
        <p:spPr>
          <a:xfrm>
            <a:off x="3331712" y="2095670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5" name="Рисунок 9"/>
          <p:cNvSpPr>
            <a:spLocks noGrp="1"/>
          </p:cNvSpPr>
          <p:nvPr>
            <p:ph type="pic" sz="quarter" idx="13"/>
          </p:nvPr>
        </p:nvSpPr>
        <p:spPr>
          <a:xfrm>
            <a:off x="5381150" y="354388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/>
          </p:nvPr>
        </p:nvSpPr>
        <p:spPr>
          <a:xfrm>
            <a:off x="7430588" y="2095670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5"/>
          </p:nvPr>
        </p:nvSpPr>
        <p:spPr>
          <a:xfrm>
            <a:off x="9480026" y="3543887"/>
            <a:ext cx="1460500" cy="1448217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49F0DB7-B6ED-4454-8AE8-907C855043CF}" type="datetimeFigureOut">
              <a:rPr lang="ru-RU"/>
              <a:t>28.12.2022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9EF97FF-D50A-4B8C-B282-A495C00B5CB3}" type="slidenum">
              <a:rPr lang="ru-RU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0233BA2-18DF-4DC0-9832-2B03EC2750ED}" type="datetimeFigureOut">
              <a:rPr lang="ru-RU"/>
              <a:t>28.12.2022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0AC8E2A-6CB0-4268-9646-231E62704F47}" type="slidenum">
              <a:rPr lang="ru-RU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28454AF-B242-4F8B-960A-F2FA3EDB455C}" type="datetimeFigureOut">
              <a:rPr lang="ru-RU"/>
              <a:t>28.12.2022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07FDE7C-8C4C-407F-8A60-BE84B837DB3E}" type="slidenum">
              <a:rPr lang="ru-RU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7"/>
          <p:cNvSpPr>
            <a:spLocks noGrp="1"/>
          </p:cNvSpPr>
          <p:nvPr>
            <p:ph type="pic" sz="quarter" idx="10"/>
          </p:nvPr>
        </p:nvSpPr>
        <p:spPr>
          <a:xfrm>
            <a:off x="5237269" y="1967431"/>
            <a:ext cx="1717462" cy="1717465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7"/>
          <p:cNvSpPr>
            <a:spLocks noGrp="1"/>
          </p:cNvSpPr>
          <p:nvPr>
            <p:ph type="pic" sz="quarter" idx="10"/>
          </p:nvPr>
        </p:nvSpPr>
        <p:spPr>
          <a:xfrm>
            <a:off x="3778368" y="1111363"/>
            <a:ext cx="4635265" cy="4635274"/>
          </a:xfrm>
          <a:prstGeom prst="ellipse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095376" y="2610464"/>
            <a:ext cx="2429490" cy="3244645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4894523" y="2609850"/>
            <a:ext cx="2435425" cy="324526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Прямоугольник 6"/>
          <p:cNvSpPr>
            <a:spLocks noChangeArrowheads="1"/>
          </p:cNvSpPr>
          <p:nvPr userDrawn="1"/>
        </p:nvSpPr>
        <p:spPr bwMode="auto">
          <a:xfrm>
            <a:off x="666750" y="6438900"/>
            <a:ext cx="319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>
              <a:defRPr/>
            </a:pPr>
            <a:fld id="{28E2FD4A-1ED9-478F-8837-5A34FB4D639B}" type="slidenum">
              <a:rPr lang="ru-RU" altLang="zh-CN" sz="900" smtClean="0">
                <a:latin typeface="Karla" pitchFamily="2" charset="0"/>
                <a:ea typeface="Karla" pitchFamily="2" charset="0"/>
                <a:cs typeface="Poppins SemiBold" pitchFamily="2" charset="0"/>
              </a:rPr>
              <a:t>‹#›</a:t>
            </a:fld>
            <a:endParaRPr lang="ru-RU" altLang="zh-CN" sz="1200">
              <a:latin typeface="Karla" pitchFamily="2" charset="0"/>
              <a:ea typeface="Karla" pitchFamily="2" charset="0"/>
              <a:cs typeface="Poppins SemiBold" pitchFamily="2" charset="0"/>
            </a:endParaRP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754063" y="6775450"/>
            <a:ext cx="1343025" cy="96838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9" name="Подзаголовок 2"/>
          <p:cNvSpPr txBox="1"/>
          <p:nvPr userDrawn="1"/>
        </p:nvSpPr>
        <p:spPr>
          <a:xfrm>
            <a:off x="8175625" y="6430963"/>
            <a:ext cx="3360738" cy="334962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8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COMPANY PRESENTATION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Karla" pitchFamily="2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76487" y="1707789"/>
            <a:ext cx="7439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基于</a:t>
            </a:r>
            <a:r>
              <a:rPr lang="en" altLang="zh-CN" sz="4000" b="1" dirty="0" err="1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SpringBoot</a:t>
            </a: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和</a:t>
            </a:r>
            <a:r>
              <a:rPr lang="en" altLang="zh-CN" sz="40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Vue3.0</a:t>
            </a:r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的</a:t>
            </a: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40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电子书阅读空间与管理平台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572125" y="1573213"/>
            <a:ext cx="1047750" cy="0"/>
          </a:xfrm>
          <a:prstGeom prst="line">
            <a:avLst/>
          </a:prstGeom>
          <a:ln w="7620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1" b="25281"/>
          <a:stretch>
            <a:fillRect/>
          </a:stretch>
        </p:blipFill>
        <p:spPr bwMode="auto">
          <a:xfrm>
            <a:off x="1847850" y="3165803"/>
            <a:ext cx="8496300" cy="2800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60DB04-FA07-4945-8F3A-AA77F0F90812}"/>
              </a:ext>
            </a:extLst>
          </p:cNvPr>
          <p:cNvSpPr txBox="1"/>
          <p:nvPr/>
        </p:nvSpPr>
        <p:spPr>
          <a:xfrm>
            <a:off x="1152979" y="6345758"/>
            <a:ext cx="988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组长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202083290390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张家兴、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组员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202083290385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沈禹豪、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组员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202083290379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许意杨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0563" y="581020"/>
            <a:ext cx="49593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2.5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后端模块汇总</a:t>
            </a:r>
            <a:endParaRPr lang="en-US" altLang="zh-CN" sz="4400" b="1" dirty="0">
              <a:solidFill>
                <a:srgbClr val="CA4E39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55299" name="Группа 8"/>
          <p:cNvGrpSpPr/>
          <p:nvPr/>
        </p:nvGrpSpPr>
        <p:grpSpPr bwMode="auto">
          <a:xfrm>
            <a:off x="847725" y="307970"/>
            <a:ext cx="681038" cy="165100"/>
            <a:chOff x="1194364" y="1515979"/>
            <a:chExt cx="681788" cy="165205"/>
          </a:xfrm>
        </p:grpSpPr>
        <p:sp>
          <p:nvSpPr>
            <p:cNvPr id="10" name="Овал 9"/>
            <p:cNvSpPr/>
            <p:nvPr/>
          </p:nvSpPr>
          <p:spPr>
            <a:xfrm>
              <a:off x="1194364" y="1515979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Овал 10"/>
            <p:cNvSpPr/>
            <p:nvPr/>
          </p:nvSpPr>
          <p:spPr>
            <a:xfrm>
              <a:off x="1453412" y="1515979"/>
              <a:ext cx="16369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Овал 11"/>
            <p:cNvSpPr/>
            <p:nvPr/>
          </p:nvSpPr>
          <p:spPr>
            <a:xfrm>
              <a:off x="1710870" y="1515979"/>
              <a:ext cx="16528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3" name="Прямая соединительная линия 12"/>
          <p:cNvCxnSpPr/>
          <p:nvPr/>
        </p:nvCxnSpPr>
        <p:spPr>
          <a:xfrm>
            <a:off x="0" y="979482"/>
            <a:ext cx="690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/>
          <p:cNvSpPr txBox="1"/>
          <p:nvPr/>
        </p:nvSpPr>
        <p:spPr>
          <a:xfrm>
            <a:off x="609326" y="1350461"/>
            <a:ext cx="7583203" cy="5408686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（1）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Aop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：用于在后端控制台输出函数调用日志。主要实现了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LogAnnotation，LogInfo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两个类，所有被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LogAnnotation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标注的类当被用户访问时，都会输出调用信息日志。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2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Config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：主要用于为一些功能设定一些配置。实现了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WebConfig，VerifyCodeProperties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用于配置网络访问，和一些验证码功能的基础信息。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3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Controller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：用于提供用户的访问接口，并调用相应的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service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类来出路。实现了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BookcaseController，BookController，LoginController，LogoutController，RegisterController， 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UserController，VerifyCodeController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，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分别用于处理对书架，书籍，登录，登出，注册，用户本身，验证码功能的访问。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4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Dao.pojo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：用于实现基本类对象，实现有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Book，Collection，User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分别对应着书籍，收藏和用户。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5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Dao.mapper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：实现各基本类需要的访问数据库的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mapper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接口。有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BookMapper，CollectionMapper，UserMapper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对应书籍数据库操作，收藏数据库操作和用户数据库操作。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6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Handler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：用于处理一些通用的操作。实现有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AllExceptionHandler，LoginInterceptor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分别对应错误处理功能以及登录拦截功能，当用户访问一些需要登录以后才能使用的功能时，将会事先检查是否登录再考虑是否放行。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7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Service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：对应着各种服务的接口。实现的接口有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BookcaseService，BookService，LoginService，UserService，VerifyCodeService。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（8）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Service.impl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：提供上述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Service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模块接口的具体实现，实现类有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BookcaseServicelmp，BookServicelmpl，LoginServicelmpl，UserServicelmpl，VerifyCodeServicelmpl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（9）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Utils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：提供工具类的实现。实现有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JWTUtils，RedisUtil，UserThreadLocal，VerifyCodeUtils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分别对应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jwt，redis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，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用户本地线程，验证码所需的工具类实现。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10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Vo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：负责实现通用的数据类。实现有</a:t>
            </a:r>
            <a:r>
              <a:rPr lang="en-US" sz="105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ErrorMsg，Result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分别对应错误信息的枚举类和返回处理结果信息的通用类。</a:t>
            </a:r>
            <a:endParaRPr lang="en-US" altLang="zh-CN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11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-US" sz="1050" b="1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Vo.param</a:t>
            </a:r>
            <a:r>
              <a:rPr lang="zh-CN" altLang="en-US" sz="105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：提供与前端交互的类对象，实现有</a:t>
            </a:r>
            <a:r>
              <a:rPr 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BookInfo，Categories，CategoryEnum，CategoryList，CommentParam，CommonBookParam，CoverUrl，Featured，GuessYouLike，HomeParam，LoginParam，PageParams，Recommended，VerifyCode，VerifyCodeEnum</a:t>
            </a:r>
            <a:r>
              <a:rPr lang="zh-CN" altLang="en-US" sz="105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05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6295E8-ECE9-5A4C-A889-859418AF5EFB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15C23-86E9-2645-B6EC-185CE5B3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90" y="1816443"/>
            <a:ext cx="3380413" cy="47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0563" y="581020"/>
            <a:ext cx="49593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2.6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前端模块汇总</a:t>
            </a:r>
            <a:endParaRPr lang="en-US" altLang="zh-CN" sz="4400" b="1" dirty="0">
              <a:solidFill>
                <a:srgbClr val="CA4E39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55299" name="Группа 8"/>
          <p:cNvGrpSpPr/>
          <p:nvPr/>
        </p:nvGrpSpPr>
        <p:grpSpPr bwMode="auto">
          <a:xfrm>
            <a:off x="847725" y="307970"/>
            <a:ext cx="681038" cy="165100"/>
            <a:chOff x="1194364" y="1515979"/>
            <a:chExt cx="681788" cy="165205"/>
          </a:xfrm>
        </p:grpSpPr>
        <p:sp>
          <p:nvSpPr>
            <p:cNvPr id="10" name="Овал 9"/>
            <p:cNvSpPr/>
            <p:nvPr/>
          </p:nvSpPr>
          <p:spPr>
            <a:xfrm>
              <a:off x="1194364" y="1515979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Овал 10"/>
            <p:cNvSpPr/>
            <p:nvPr/>
          </p:nvSpPr>
          <p:spPr>
            <a:xfrm>
              <a:off x="1453412" y="1515979"/>
              <a:ext cx="16369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Овал 11"/>
            <p:cNvSpPr/>
            <p:nvPr/>
          </p:nvSpPr>
          <p:spPr>
            <a:xfrm>
              <a:off x="1710870" y="1515979"/>
              <a:ext cx="16528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3" name="Прямая соединительная линия 12"/>
          <p:cNvCxnSpPr/>
          <p:nvPr/>
        </p:nvCxnSpPr>
        <p:spPr>
          <a:xfrm>
            <a:off x="0" y="979482"/>
            <a:ext cx="690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/>
          <p:cNvSpPr txBox="1"/>
          <p:nvPr/>
        </p:nvSpPr>
        <p:spPr>
          <a:xfrm>
            <a:off x="609326" y="1350461"/>
            <a:ext cx="6891225" cy="4701493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（1）</a:t>
            </a:r>
            <a:r>
              <a:rPr 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api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：负责与后端进行“请求 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- 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响应”数据交互的函数封装，包含</a:t>
            </a:r>
            <a:r>
              <a:rPr lang="en-US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login、store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两个部分的请求响应函数封装。</a:t>
            </a:r>
            <a:endParaRPr lang="en-US" altLang="zh-CN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2</a:t>
            </a: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assets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：主要包括全局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scss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样式文件、界面矢量图图标引用、阅读器字体引用等样式文件。该模块负责对全局样式的集成渲染，在每个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项目中，通过在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&lt;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style&gt;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模块中引入：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@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import "../../assets/styles/global";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从而使得所有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项目可以复用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global.scss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中集成的样式，有效降低了代码重复率。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3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components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主要包括全部项目视图中的页面各个组件的依次实现，其中有：书籍详情页面组件（如书籍详细信息、书籍目录）、书城首页页面组件（如猜你喜欢、热门推荐）、阅读器页面组件（如设置浮窗、工具菜单）等等。因此，该部分的组件可以在后面的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view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视图文件夹中的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项目中直接引用生效。</a:t>
            </a:r>
            <a:endParaRPr lang="en-US" altLang="zh-CN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4</a:t>
            </a: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lang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：该模块包括了本项目国际化的中文、英文文本对照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文件，主要负责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页面中国际化后的文本替换参照。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5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router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：本模块负责整个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页面视图的控制功能，是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项目的核心。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6</a:t>
            </a: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utils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：该模块中，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book.js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负责阅读器阅读偏好设置的选项参数集成、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localForage.js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负责项目中对浏览器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IndexDB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本地缓存（较大，为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250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MB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左右）的操作函数的封装，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localStorage.js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负责项目中对浏览器本地存储（较小，为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5</a:t>
            </a:r>
            <a:r>
              <a:rPr lang="en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MB</a:t>
            </a:r>
            <a:r>
              <a:rPr lang="zh-CN" altLang="e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的操作函数的封装。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mixin.js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则是项目中常见函数、变量的封装，从而实现函数的复用以及组件的解耦。其余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js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文件则是一些零碎功能的函数封装文件，如页面大小自适应等。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7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en" altLang="zh-CN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views</a:t>
            </a: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模块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：该模块包括</a:t>
            </a:r>
            <a:r>
              <a:rPr lang="en" altLang="zh-CN" sz="12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项目中所有的页面视图文件。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zh-CN" alt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2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6295E8-ECE9-5A4C-A889-859418AF5EFB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EBFDE-5AF1-4846-9C59-65CDECD7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87" y="1355633"/>
            <a:ext cx="2623923" cy="4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76488" y="1841500"/>
            <a:ext cx="74390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三、项目运行截图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572125" y="3414713"/>
            <a:ext cx="1047750" cy="0"/>
          </a:xfrm>
          <a:prstGeom prst="line">
            <a:avLst/>
          </a:prstGeom>
          <a:ln w="7620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/>
          <p:nvPr/>
        </p:nvSpPr>
        <p:spPr>
          <a:xfrm>
            <a:off x="2560638" y="3998913"/>
            <a:ext cx="7072312" cy="12652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该部分主要呈现本项目实际运行过程中的截图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3.1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登录注册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3730" name="图片 64" descr="电脑的屏幕&#10;&#10;描述已自动生成">
            <a:extLst>
              <a:ext uri="{FF2B5EF4-FFF2-40B4-BE49-F238E27FC236}">
                <a16:creationId xmlns:a16="http://schemas.microsoft.com/office/drawing/2014/main" id="{19D9BBC5-1080-1E43-84CA-35503A63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0" y="1757981"/>
            <a:ext cx="5737483" cy="351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29" name="图片 72" descr="图形用户界面&#10;&#10;描述已自动生成">
            <a:extLst>
              <a:ext uri="{FF2B5EF4-FFF2-40B4-BE49-F238E27FC236}">
                <a16:creationId xmlns:a16="http://schemas.microsoft.com/office/drawing/2014/main" id="{1CE9A924-9540-DF43-8425-379EC4967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17" y="2976025"/>
            <a:ext cx="5964775" cy="34794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CAC5862-2071-4D41-8347-838FCEA1C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9885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3.2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书架页面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AC5862-2071-4D41-8347-838FCEA1C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9885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图形用户界面, 应用程序, PowerPoint&#10;&#10;描述已自动生成">
            <a:extLst>
              <a:ext uri="{FF2B5EF4-FFF2-40B4-BE49-F238E27FC236}">
                <a16:creationId xmlns:a16="http://schemas.microsoft.com/office/drawing/2014/main" id="{ACBB4CB6-BAFD-144B-89A3-631142B42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4" y="1757981"/>
            <a:ext cx="5838709" cy="338410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图形用户界面, 应用程序, Word, PowerPoint&#10;&#10;描述已自动生成">
            <a:extLst>
              <a:ext uri="{FF2B5EF4-FFF2-40B4-BE49-F238E27FC236}">
                <a16:creationId xmlns:a16="http://schemas.microsoft.com/office/drawing/2014/main" id="{88C58339-5868-624D-91FF-0BE803877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8" y="2877882"/>
            <a:ext cx="5840032" cy="33841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24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3.3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书籍详情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AC5862-2071-4D41-8347-838FCEA1C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9885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5778" name="图片 68" descr="图形用户界面, 文本, 应用程序, 电子邮件, Teams&#10;&#10;描述已自动生成">
            <a:extLst>
              <a:ext uri="{FF2B5EF4-FFF2-40B4-BE49-F238E27FC236}">
                <a16:creationId xmlns:a16="http://schemas.microsoft.com/office/drawing/2014/main" id="{D89EA3F5-77DC-F546-9D88-E60E8D96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1757981"/>
            <a:ext cx="6000930" cy="31516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7" name="图片 69" descr="图形用户界面, 文本, 应用程序&#10;&#10;描述已自动生成">
            <a:extLst>
              <a:ext uri="{FF2B5EF4-FFF2-40B4-BE49-F238E27FC236}">
                <a16:creationId xmlns:a16="http://schemas.microsoft.com/office/drawing/2014/main" id="{703EA0A4-C351-8C4F-85FC-B821192C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22" y="3213100"/>
            <a:ext cx="6122670" cy="3190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4FFF278-6152-CE42-A87B-5F30D7A5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8EA275-8C85-954A-A2F8-9CD56192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1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FC12E7C-BA79-0040-B5B6-A1B3E631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3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8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3.4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书城首页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4FFF278-6152-CE42-A87B-5F30D7A5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8EA275-8C85-954A-A2F8-9CD56192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1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FC12E7C-BA79-0040-B5B6-A1B3E631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3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47211F-6ADC-0E45-8188-BC3A79F78874}"/>
              </a:ext>
            </a:extLst>
          </p:cNvPr>
          <p:cNvGrpSpPr/>
          <p:nvPr/>
        </p:nvGrpSpPr>
        <p:grpSpPr>
          <a:xfrm>
            <a:off x="935704" y="1706974"/>
            <a:ext cx="4411831" cy="4587051"/>
            <a:chOff x="1028700" y="1643969"/>
            <a:chExt cx="4075453" cy="4237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6804" name="图片 104" descr="图形用户界面, 文本, 应用程序, 电子邮件, Teams&#10;&#10;描述已自动生成">
              <a:extLst>
                <a:ext uri="{FF2B5EF4-FFF2-40B4-BE49-F238E27FC236}">
                  <a16:creationId xmlns:a16="http://schemas.microsoft.com/office/drawing/2014/main" id="{DD0C4281-C3CC-D74F-A6BB-F7304D420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52"/>
            <a:stretch>
              <a:fillRect/>
            </a:stretch>
          </p:blipFill>
          <p:spPr bwMode="auto">
            <a:xfrm>
              <a:off x="1028700" y="1643969"/>
              <a:ext cx="4075453" cy="182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803" name="图片 105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C834D53A-D93C-CB45-A679-2FE9382DB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1"/>
            <a:stretch>
              <a:fillRect/>
            </a:stretch>
          </p:blipFill>
          <p:spPr bwMode="auto">
            <a:xfrm>
              <a:off x="1028700" y="3386033"/>
              <a:ext cx="4075453" cy="115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802" name="图片 106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357F553E-AF96-0A4F-A1DC-7CF7E65EF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744" y="4501404"/>
              <a:ext cx="4043363" cy="1379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47C88EAA-55AF-E040-8018-8CA50FF1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5690F67-53CA-2A4F-BFF0-72964ACD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28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5A04239-A135-4F48-AE6E-04F2F568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00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DE1BBCE-3C82-E143-AD40-E63059FAB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48F0C54-1553-4C46-B629-2DAD6AA5B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1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B6B9FB4-1C21-8149-8EFA-1C12BD0B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1272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6D07EE2-95C6-BA4B-B06B-2FA1E9A3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42188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A39583E-1F1F-DC4F-890C-27B7F256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65683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907C37F-46F6-814E-8D30-EB1F4FE7A4A6}"/>
              </a:ext>
            </a:extLst>
          </p:cNvPr>
          <p:cNvGrpSpPr/>
          <p:nvPr/>
        </p:nvGrpSpPr>
        <p:grpSpPr>
          <a:xfrm>
            <a:off x="3394847" y="2860675"/>
            <a:ext cx="4762593" cy="3687830"/>
            <a:chOff x="-1" y="457200"/>
            <a:chExt cx="4762593" cy="368783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6816" name="图片 108" descr="图形用户界面, 网站&#10;&#10;描述已自动生成">
              <a:extLst>
                <a:ext uri="{FF2B5EF4-FFF2-40B4-BE49-F238E27FC236}">
                  <a16:creationId xmlns:a16="http://schemas.microsoft.com/office/drawing/2014/main" id="{C74CBC71-71EF-C34C-89A7-962F59A35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4749800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815" name="图片 109" descr="图形用户界面, 网站&#10;&#10;描述已自动生成">
              <a:extLst>
                <a:ext uri="{FF2B5EF4-FFF2-40B4-BE49-F238E27FC236}">
                  <a16:creationId xmlns:a16="http://schemas.microsoft.com/office/drawing/2014/main" id="{44713426-914C-A543-A523-EC61A0137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2832099"/>
              <a:ext cx="4762593" cy="1312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17">
            <a:extLst>
              <a:ext uri="{FF2B5EF4-FFF2-40B4-BE49-F238E27FC236}">
                <a16:creationId xmlns:a16="http://schemas.microsoft.com/office/drawing/2014/main" id="{B73303AC-8F0F-EA4D-BD4E-11B89530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9497D92-356D-274F-8E42-23BC0466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135FD21-8E82-934E-9AA1-3BD6CEE918EE}"/>
              </a:ext>
            </a:extLst>
          </p:cNvPr>
          <p:cNvGrpSpPr/>
          <p:nvPr/>
        </p:nvGrpSpPr>
        <p:grpSpPr>
          <a:xfrm>
            <a:off x="7167176" y="1872411"/>
            <a:ext cx="4699000" cy="4838700"/>
            <a:chOff x="5919788" y="1729634"/>
            <a:chExt cx="4699000" cy="4838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6811" name="图片 110" descr="图形用户界面&#10;&#10;中度可信度描述已自动生成">
              <a:extLst>
                <a:ext uri="{FF2B5EF4-FFF2-40B4-BE49-F238E27FC236}">
                  <a16:creationId xmlns:a16="http://schemas.microsoft.com/office/drawing/2014/main" id="{B4FEEB8B-82B2-BD41-B7E0-DBF0EA83C3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88" y="1729634"/>
              <a:ext cx="4699000" cy="24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810" name="图片 111" descr="图形用户界面&#10;&#10;描述已自动生成">
              <a:extLst>
                <a:ext uri="{FF2B5EF4-FFF2-40B4-BE49-F238E27FC236}">
                  <a16:creationId xmlns:a16="http://schemas.microsoft.com/office/drawing/2014/main" id="{BB95B156-C1B0-094C-B541-1F564FF1E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88" y="4218834"/>
              <a:ext cx="4699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2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3.5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阅读器界面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4FFF278-6152-CE42-A87B-5F30D7A5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8EA275-8C85-954A-A2F8-9CD56192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1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FC12E7C-BA79-0040-B5B6-A1B3E631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3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C88EAA-55AF-E040-8018-8CA50FF1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5690F67-53CA-2A4F-BFF0-72964ACD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28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5A04239-A135-4F48-AE6E-04F2F568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00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DE1BBCE-3C82-E143-AD40-E63059FAB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48F0C54-1553-4C46-B629-2DAD6AA5B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1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B6B9FB4-1C21-8149-8EFA-1C12BD0B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1272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6D07EE2-95C6-BA4B-B06B-2FA1E9A3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42188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8A39583E-1F1F-DC4F-890C-27B7F2564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65683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B73303AC-8F0F-EA4D-BD4E-11B89530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9497D92-356D-274F-8E42-23BC0466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" name="图片 32" descr="文本&#10;&#10;描述已自动生成">
            <a:extLst>
              <a:ext uri="{FF2B5EF4-FFF2-40B4-BE49-F238E27FC236}">
                <a16:creationId xmlns:a16="http://schemas.microsoft.com/office/drawing/2014/main" id="{59C86233-CB48-5847-BC3F-2305E9797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5" y="2033253"/>
            <a:ext cx="5340350" cy="30975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 descr="文本&#10;&#10;中度可信度描述已自动生成">
            <a:extLst>
              <a:ext uri="{FF2B5EF4-FFF2-40B4-BE49-F238E27FC236}">
                <a16:creationId xmlns:a16="http://schemas.microsoft.com/office/drawing/2014/main" id="{ABE08D97-29DA-354E-947D-E58CF3CE5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47" y="3390899"/>
            <a:ext cx="5375910" cy="31032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AB6F698-D709-3F40-BF76-AB97E8505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41" y="2531834"/>
            <a:ext cx="6583446" cy="3808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60D4AC2-D23B-2741-98E0-E04E93A51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0" y="1762354"/>
            <a:ext cx="6605648" cy="3825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76488" y="782638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3.6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书籍管理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459" name="Группа 10"/>
          <p:cNvGrpSpPr/>
          <p:nvPr/>
        </p:nvGrpSpPr>
        <p:grpSpPr bwMode="auto">
          <a:xfrm>
            <a:off x="5754688" y="531813"/>
            <a:ext cx="682625" cy="166687"/>
            <a:chOff x="1194364" y="1515979"/>
            <a:chExt cx="681788" cy="165205"/>
          </a:xfrm>
        </p:grpSpPr>
        <p:sp>
          <p:nvSpPr>
            <p:cNvPr id="12" name="Овал 11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Овал 12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Овал 13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9165469-6C3E-3349-9727-63B0C02F50C2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15DDC4-86CB-1640-8EB2-B21579FC1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45699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75F1D1B-AD3D-DE41-850C-B75CCE088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508" y="7503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4FFF278-6152-CE42-A87B-5F30D7A51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98EA275-8C85-954A-A2F8-9CD56192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1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FC12E7C-BA79-0040-B5B6-A1B3E631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3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C88EAA-55AF-E040-8018-8CA50FF1C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5690F67-53CA-2A4F-BFF0-72964ACDE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28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5A04239-A135-4F48-AE6E-04F2F5680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00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DE1BBCE-3C82-E143-AD40-E63059FAB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48F0C54-1553-4C46-B629-2DAD6AA5B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1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B6B9FB4-1C21-8149-8EFA-1C12BD0B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1272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6D07EE2-95C6-BA4B-B06B-2FA1E9A3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42188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B73303AC-8F0F-EA4D-BD4E-11B89530B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9497D92-356D-274F-8E42-23BC0466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8851" name="图片 125" descr="图形用户界面, 应用程序&#10;&#10;描述已自动生成">
            <a:extLst>
              <a:ext uri="{FF2B5EF4-FFF2-40B4-BE49-F238E27FC236}">
                <a16:creationId xmlns:a16="http://schemas.microsoft.com/office/drawing/2014/main" id="{932662E7-288C-534B-8ED3-A5337516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8" b="6145"/>
          <a:stretch>
            <a:fillRect/>
          </a:stretch>
        </p:blipFill>
        <p:spPr bwMode="auto">
          <a:xfrm>
            <a:off x="735013" y="1876377"/>
            <a:ext cx="5537200" cy="26543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0" name="图片 127" descr="图形用户界面, 应用程序&#10;&#10;描述已自动生成">
            <a:extLst>
              <a:ext uri="{FF2B5EF4-FFF2-40B4-BE49-F238E27FC236}">
                <a16:creationId xmlns:a16="http://schemas.microsoft.com/office/drawing/2014/main" id="{B60AF865-8C1F-9048-AC1B-88E8CDF6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b="6403"/>
          <a:stretch>
            <a:fillRect/>
          </a:stretch>
        </p:blipFill>
        <p:spPr bwMode="auto">
          <a:xfrm>
            <a:off x="2959895" y="2681796"/>
            <a:ext cx="5537200" cy="2667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49" name="图片 12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86C68073-1FAA-DF41-B847-F31031E3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7" b="5904"/>
          <a:stretch>
            <a:fillRect/>
          </a:stretch>
        </p:blipFill>
        <p:spPr bwMode="auto">
          <a:xfrm>
            <a:off x="6134861" y="3573230"/>
            <a:ext cx="5537200" cy="26797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79C611C-4E5D-A04E-A724-69859E2D9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9940094-3716-1D4E-BFFE-761C9DD25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1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6E3EC1F-12CB-544B-ABF9-11C72E1F6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5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9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7" b="12997"/>
          <a:stretch>
            <a:fillRect/>
          </a:stretch>
        </p:blipFill>
        <p:spPr bwMode="auto">
          <a:xfrm>
            <a:off x="0" y="0"/>
            <a:ext cx="12192000" cy="601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11238" y="990600"/>
            <a:ext cx="10169525" cy="4286250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16325" y="2593181"/>
            <a:ext cx="49593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谢谢观看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40965" name="Группа 11"/>
          <p:cNvGrpSpPr/>
          <p:nvPr/>
        </p:nvGrpSpPr>
        <p:grpSpPr bwMode="auto">
          <a:xfrm>
            <a:off x="5754688" y="1655763"/>
            <a:ext cx="682625" cy="165100"/>
            <a:chOff x="5755106" y="1350907"/>
            <a:chExt cx="681788" cy="165205"/>
          </a:xfrm>
        </p:grpSpPr>
        <p:sp>
          <p:nvSpPr>
            <p:cNvPr id="7" name="Овал 6"/>
            <p:cNvSpPr/>
            <p:nvPr/>
          </p:nvSpPr>
          <p:spPr>
            <a:xfrm>
              <a:off x="5755106" y="1350907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Овал 7"/>
            <p:cNvSpPr/>
            <p:nvPr/>
          </p:nvSpPr>
          <p:spPr>
            <a:xfrm>
              <a:off x="6013551" y="1350907"/>
              <a:ext cx="164898" cy="1652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Овал 8"/>
            <p:cNvSpPr/>
            <p:nvPr/>
          </p:nvSpPr>
          <p:spPr>
            <a:xfrm>
              <a:off x="6271996" y="1350907"/>
              <a:ext cx="164898" cy="1652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C90D30A-4B2A-FA4B-890E-E334E426D0EB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76488" y="1841500"/>
            <a:ext cx="74390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一、技术栈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572125" y="3414713"/>
            <a:ext cx="1047750" cy="0"/>
          </a:xfrm>
          <a:prstGeom prst="line">
            <a:avLst/>
          </a:prstGeom>
          <a:ln w="7620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/>
          <p:nvPr/>
        </p:nvSpPr>
        <p:spPr>
          <a:xfrm>
            <a:off x="2560638" y="3998913"/>
            <a:ext cx="7072312" cy="12652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该部分主要介绍本项目使用到的前后端技术栈的汇总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90563" y="936625"/>
            <a:ext cx="80565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1.1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后端技术栈</a:t>
            </a:r>
          </a:p>
        </p:txBody>
      </p:sp>
      <p:grpSp>
        <p:nvGrpSpPr>
          <p:cNvPr id="24579" name="Группа 3"/>
          <p:cNvGrpSpPr/>
          <p:nvPr/>
        </p:nvGrpSpPr>
        <p:grpSpPr bwMode="auto">
          <a:xfrm>
            <a:off x="847725" y="661988"/>
            <a:ext cx="681038" cy="165100"/>
            <a:chOff x="1194364" y="1515979"/>
            <a:chExt cx="681788" cy="165205"/>
          </a:xfrm>
        </p:grpSpPr>
        <p:sp>
          <p:nvSpPr>
            <p:cNvPr id="5" name="Овал 4"/>
            <p:cNvSpPr/>
            <p:nvPr/>
          </p:nvSpPr>
          <p:spPr>
            <a:xfrm>
              <a:off x="1194364" y="1515979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Овал 5"/>
            <p:cNvSpPr/>
            <p:nvPr/>
          </p:nvSpPr>
          <p:spPr>
            <a:xfrm>
              <a:off x="1453412" y="1515979"/>
              <a:ext cx="16369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1710870" y="1515979"/>
              <a:ext cx="16528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" name="Прямая соединительная линия 7"/>
          <p:cNvCxnSpPr/>
          <p:nvPr/>
        </p:nvCxnSpPr>
        <p:spPr>
          <a:xfrm>
            <a:off x="0" y="1335088"/>
            <a:ext cx="690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1112" y="2103438"/>
            <a:ext cx="12180888" cy="402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Подзаголовок 2"/>
          <p:cNvSpPr txBox="1"/>
          <p:nvPr/>
        </p:nvSpPr>
        <p:spPr>
          <a:xfrm>
            <a:off x="6350000" y="3987800"/>
            <a:ext cx="2230438" cy="1635125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Tomcat</a:t>
            </a:r>
            <a:r>
              <a:rPr lang="zh-CN" altLang="en-US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10</a:t>
            </a:r>
          </a:p>
          <a:p>
            <a:pPr mar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Tomcat 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服务器是一个免费的开放源代码的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Web 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应用服务器，属于轻量级应用服务器，在中小型系统和并发访问用户不是很多的场合下被普遍使用，是开发和调试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JSP 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程序的首选。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2" name="Подзаголовок 2"/>
          <p:cNvSpPr txBox="1"/>
          <p:nvPr/>
        </p:nvSpPr>
        <p:spPr>
          <a:xfrm>
            <a:off x="749645" y="3987800"/>
            <a:ext cx="2450756" cy="1635125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Springboot+Vue3.0</a:t>
            </a:r>
            <a:endParaRPr lang="en-US" altLang="zh-CN" sz="1000" kern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endParaRPr lang="en-US" altLang="zh-CN" sz="1000" kern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Spring Boot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是由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Pivotal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团队提供的全新框架，其设计目的是用来简化新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Spring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应用的初始搭建以及开发过程。该框架使用了特定的方式来进行配置，从而使开发人员不再需要定义样板化的配置。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3" name="Подзаголовок 2"/>
          <p:cNvSpPr txBox="1"/>
          <p:nvPr/>
        </p:nvSpPr>
        <p:spPr>
          <a:xfrm>
            <a:off x="3611563" y="3987800"/>
            <a:ext cx="2230437" cy="1635125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Redis7</a:t>
            </a:r>
            <a:endParaRPr lang="en-US" altLang="zh-CN" sz="1200" b="1" kern="0" spc="10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Redis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（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Remote Dictionary Server )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，即远程字典服务，是一个开源的使用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ANSI C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语言编写、支持网络、可基于内存亦可持久化的日志型、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Key-Value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数据库，并提供多种语言的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API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4" name="Подзаголовок 2"/>
          <p:cNvSpPr txBox="1"/>
          <p:nvPr/>
        </p:nvSpPr>
        <p:spPr>
          <a:xfrm>
            <a:off x="9086849" y="3987800"/>
            <a:ext cx="2355507" cy="1635125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Nginx</a:t>
            </a:r>
            <a:r>
              <a:rPr lang="zh-CN" altLang="en-US" sz="1600" b="1" kern="0" spc="10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静态资源服务器</a:t>
            </a:r>
          </a:p>
          <a:p>
            <a:pPr marL="0"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Nginx (engine x) 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是一个高性能的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HTTP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和反向代理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web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服务器 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[13]  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，同时也提供了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IMAP/POP3/SMTP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服务。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Nginx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是由伊戈尔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赛索耶夫为俄罗斯访问量第二的</a:t>
            </a:r>
            <a:r>
              <a:rPr lang="en-US" altLang="zh-CN" sz="1000" kern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Rambler.ru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站点（俄文：</a:t>
            </a:r>
            <a:r>
              <a:rPr lang="az-Cyrl-AZ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Рамблер</a:t>
            </a:r>
            <a:r>
              <a:rPr lang="zh-CN" altLang="az-Cyrl-AZ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）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开发的，公开版本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1.19.6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发布于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2020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年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12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月</a:t>
            </a:r>
            <a:r>
              <a:rPr lang="en-US" altLang="zh-CN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15</a:t>
            </a: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日。</a:t>
            </a:r>
            <a:endParaRPr lang="en-US" altLang="zh-CN" sz="1000" kern="0" dirty="0" err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801813" y="3797300"/>
            <a:ext cx="36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541838" y="3797300"/>
            <a:ext cx="36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7281863" y="3797300"/>
            <a:ext cx="36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10021888" y="3797300"/>
            <a:ext cx="3683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1539875" y="2695575"/>
            <a:ext cx="892175" cy="892175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279900" y="2695575"/>
            <a:ext cx="892175" cy="892175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7019925" y="2695575"/>
            <a:ext cx="892175" cy="892175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9759950" y="2695575"/>
            <a:ext cx="892175" cy="892175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64FECC-D305-3B43-9B35-816227F5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44" y="2514994"/>
            <a:ext cx="2450757" cy="1152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F41A7B-E7A2-1043-9E12-62F92CD5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16" y="2522158"/>
            <a:ext cx="2804984" cy="1148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B467EA-B096-D548-A285-AB1DD6C7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615" y="2514994"/>
            <a:ext cx="2623753" cy="11473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3EAEFF-B2D0-DB44-AC57-69C599596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359" y="2508935"/>
            <a:ext cx="2168485" cy="115344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08B7D6F-DAD3-F248-868B-46785DF26527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одзаголовок 2"/>
          <p:cNvSpPr txBox="1"/>
          <p:nvPr/>
        </p:nvSpPr>
        <p:spPr>
          <a:xfrm>
            <a:off x="1095376" y="2221714"/>
            <a:ext cx="1828800" cy="1824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Vue.js</a:t>
            </a:r>
            <a:endParaRPr lang="en-US" altLang="zh-CN" sz="1200" b="1" kern="0" spc="100" dirty="0">
              <a:solidFill>
                <a:srgbClr val="CA4E3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6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 3.0</a:t>
            </a: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Vue-cli 5.0</a:t>
            </a: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Vuex</a:t>
            </a: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4</a:t>
            </a: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Vue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国际化</a:t>
            </a:r>
            <a:endParaRPr lang="en-US" altLang="zh-CN" sz="16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0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Подзаголовок 2"/>
          <p:cNvSpPr txBox="1"/>
          <p:nvPr/>
        </p:nvSpPr>
        <p:spPr>
          <a:xfrm>
            <a:off x="5178426" y="2228063"/>
            <a:ext cx="1828800" cy="1920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JavaScript</a:t>
            </a: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pt-BR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ES-Lint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touch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事件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mouse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事件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pt-BR" altLang="zh-CN" sz="16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Axios</a:t>
            </a:r>
            <a:endParaRPr lang="pt-BR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Подзаголовок 2"/>
          <p:cNvSpPr txBox="1"/>
          <p:nvPr/>
        </p:nvSpPr>
        <p:spPr>
          <a:xfrm>
            <a:off x="2743200" y="2224887"/>
            <a:ext cx="2270125" cy="1920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CSS</a:t>
            </a:r>
            <a:endParaRPr lang="en-US" altLang="zh-CN" sz="2400" b="1" kern="0" spc="100" dirty="0">
              <a:solidFill>
                <a:srgbClr val="CA4E3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4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字体图标</a:t>
            </a: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Web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字体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pc="15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scss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</a:t>
            </a:r>
          </a:p>
          <a:p>
            <a:pPr mar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Подзаголовок 2"/>
          <p:cNvSpPr txBox="1"/>
          <p:nvPr/>
        </p:nvSpPr>
        <p:spPr>
          <a:xfrm>
            <a:off x="7253289" y="2224888"/>
            <a:ext cx="1847850" cy="1920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HTML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4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range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控件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pc="15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LocalStorage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1600" spc="1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600" spc="15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IndexDB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Подзаголовок 2"/>
          <p:cNvSpPr txBox="1"/>
          <p:nvPr/>
        </p:nvSpPr>
        <p:spPr>
          <a:xfrm>
            <a:off x="9347202" y="2215535"/>
            <a:ext cx="1828800" cy="1920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阅读器</a:t>
            </a:r>
            <a:endParaRPr lang="en-US" altLang="zh-CN" sz="2400" b="1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1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</a:t>
            </a:r>
            <a:r>
              <a:rPr lang="en-US" altLang="zh-CN" sz="1600" kern="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Epubjs</a:t>
            </a:r>
            <a:endParaRPr lang="en-US" altLang="zh-CN" sz="1600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spc="15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spc="15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动态主题</a:t>
            </a:r>
            <a:endParaRPr lang="en-US" altLang="zh-CN" sz="1600" kern="0" spc="15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  <a:p>
            <a:pPr marL="0" indent="0" algn="just" fontAlgn="auto">
              <a:lnSpc>
                <a:spcPts val="17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600" kern="0" spc="15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·</a:t>
            </a:r>
            <a:r>
              <a:rPr lang="zh-CN" altLang="en-US" sz="1600" kern="0" spc="15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</a:t>
            </a:r>
            <a:r>
              <a:rPr lang="en-US" altLang="zh-CN" sz="1600" kern="0" spc="150" dirty="0" err="1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EpubCFI</a:t>
            </a:r>
            <a:endParaRPr lang="en-US" altLang="zh-CN" sz="1600" spc="1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altLang="zh-CN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3" r="18683"/>
          <a:stretch/>
        </p:blipFill>
        <p:spPr bwMode="auto">
          <a:xfrm>
            <a:off x="1274762" y="4271970"/>
            <a:ext cx="1460500" cy="1449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2" name="图片占位符 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r="16374"/>
          <a:stretch/>
        </p:blipFill>
        <p:spPr bwMode="auto">
          <a:xfrm>
            <a:off x="3148012" y="4268001"/>
            <a:ext cx="1460500" cy="1447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r="14012"/>
          <a:stretch/>
        </p:blipFill>
        <p:spPr bwMode="auto">
          <a:xfrm>
            <a:off x="5362576" y="4268001"/>
            <a:ext cx="1460500" cy="1449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r="4452"/>
          <a:stretch/>
        </p:blipFill>
        <p:spPr bwMode="auto">
          <a:xfrm>
            <a:off x="7446964" y="4268001"/>
            <a:ext cx="1460500" cy="1447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pic>
        <p:nvPicPr>
          <p:cNvPr id="6" name="图片占位符 5"/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8" r="24808"/>
          <a:stretch/>
        </p:blipFill>
        <p:spPr bwMode="auto">
          <a:xfrm>
            <a:off x="9531352" y="4268001"/>
            <a:ext cx="1460500" cy="1449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DD7B3B0-D948-624E-91FC-D889A7679407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Прямая соединительная линия 7">
            <a:extLst>
              <a:ext uri="{FF2B5EF4-FFF2-40B4-BE49-F238E27FC236}">
                <a16:creationId xmlns:a16="http://schemas.microsoft.com/office/drawing/2014/main" id="{EF045740-79F2-2E47-817B-CCF6C7C117F9}"/>
              </a:ext>
            </a:extLst>
          </p:cNvPr>
          <p:cNvCxnSpPr/>
          <p:nvPr/>
        </p:nvCxnSpPr>
        <p:spPr>
          <a:xfrm>
            <a:off x="0" y="1335088"/>
            <a:ext cx="6905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">
            <a:extLst>
              <a:ext uri="{FF2B5EF4-FFF2-40B4-BE49-F238E27FC236}">
                <a16:creationId xmlns:a16="http://schemas.microsoft.com/office/drawing/2014/main" id="{134CB775-5AD1-8548-A242-E688114CC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936625"/>
            <a:ext cx="80565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1.2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前端技术栈</a:t>
            </a:r>
          </a:p>
        </p:txBody>
      </p:sp>
      <p:grpSp>
        <p:nvGrpSpPr>
          <p:cNvPr id="21" name="Группа 3">
            <a:extLst>
              <a:ext uri="{FF2B5EF4-FFF2-40B4-BE49-F238E27FC236}">
                <a16:creationId xmlns:a16="http://schemas.microsoft.com/office/drawing/2014/main" id="{DC22DFB3-DCA9-4A40-8CD2-3A5AE887A3B6}"/>
              </a:ext>
            </a:extLst>
          </p:cNvPr>
          <p:cNvGrpSpPr/>
          <p:nvPr/>
        </p:nvGrpSpPr>
        <p:grpSpPr bwMode="auto">
          <a:xfrm>
            <a:off x="847725" y="661988"/>
            <a:ext cx="681038" cy="165100"/>
            <a:chOff x="1194364" y="1515979"/>
            <a:chExt cx="681788" cy="165205"/>
          </a:xfrm>
        </p:grpSpPr>
        <p:sp>
          <p:nvSpPr>
            <p:cNvPr id="27" name="Овал 4">
              <a:extLst>
                <a:ext uri="{FF2B5EF4-FFF2-40B4-BE49-F238E27FC236}">
                  <a16:creationId xmlns:a16="http://schemas.microsoft.com/office/drawing/2014/main" id="{8BD9E528-5AED-9B49-BFAD-1034DBBE53D1}"/>
                </a:ext>
              </a:extLst>
            </p:cNvPr>
            <p:cNvSpPr/>
            <p:nvPr/>
          </p:nvSpPr>
          <p:spPr>
            <a:xfrm>
              <a:off x="1194364" y="1515979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Овал 5">
              <a:extLst>
                <a:ext uri="{FF2B5EF4-FFF2-40B4-BE49-F238E27FC236}">
                  <a16:creationId xmlns:a16="http://schemas.microsoft.com/office/drawing/2014/main" id="{1E85D09B-102D-EA42-ADF0-C55AB064F873}"/>
                </a:ext>
              </a:extLst>
            </p:cNvPr>
            <p:cNvSpPr/>
            <p:nvPr/>
          </p:nvSpPr>
          <p:spPr>
            <a:xfrm>
              <a:off x="1453412" y="1515979"/>
              <a:ext cx="16369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Овал 6">
              <a:extLst>
                <a:ext uri="{FF2B5EF4-FFF2-40B4-BE49-F238E27FC236}">
                  <a16:creationId xmlns:a16="http://schemas.microsoft.com/office/drawing/2014/main" id="{B4963453-A128-C74C-9681-77A88871D017}"/>
                </a:ext>
              </a:extLst>
            </p:cNvPr>
            <p:cNvSpPr/>
            <p:nvPr/>
          </p:nvSpPr>
          <p:spPr>
            <a:xfrm>
              <a:off x="1710870" y="1515979"/>
              <a:ext cx="165282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25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25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25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76488" y="1841500"/>
            <a:ext cx="74390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二、项目功能设计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572125" y="3414713"/>
            <a:ext cx="1047750" cy="0"/>
          </a:xfrm>
          <a:prstGeom prst="line">
            <a:avLst/>
          </a:prstGeom>
          <a:ln w="7620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/>
          <p:nvPr/>
        </p:nvSpPr>
        <p:spPr>
          <a:xfrm>
            <a:off x="2560638" y="3998913"/>
            <a:ext cx="7072312" cy="12652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该部分主要介绍本项目的主要功能模块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。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0" y="0"/>
            <a:ext cx="12192000" cy="20367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41401" y="836067"/>
            <a:ext cx="78438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2.1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项目功能模块总览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8436" name="Группа 37"/>
          <p:cNvGrpSpPr/>
          <p:nvPr/>
        </p:nvGrpSpPr>
        <p:grpSpPr bwMode="auto">
          <a:xfrm>
            <a:off x="1041401" y="607966"/>
            <a:ext cx="681038" cy="165100"/>
            <a:chOff x="2152493" y="583267"/>
            <a:chExt cx="681788" cy="165205"/>
          </a:xfrm>
        </p:grpSpPr>
        <p:sp>
          <p:nvSpPr>
            <p:cNvPr id="6" name="Овал 5"/>
            <p:cNvSpPr/>
            <p:nvPr/>
          </p:nvSpPr>
          <p:spPr>
            <a:xfrm>
              <a:off x="2152493" y="583267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2411541" y="583267"/>
              <a:ext cx="16369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Овал 7"/>
            <p:cNvSpPr/>
            <p:nvPr/>
          </p:nvSpPr>
          <p:spPr>
            <a:xfrm>
              <a:off x="2668999" y="583267"/>
              <a:ext cx="16528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4" name="Прямая соединительная линия 33"/>
          <p:cNvCxnSpPr>
            <a:cxnSpLocks/>
          </p:cNvCxnSpPr>
          <p:nvPr/>
        </p:nvCxnSpPr>
        <p:spPr>
          <a:xfrm>
            <a:off x="0" y="1220788"/>
            <a:ext cx="885825" cy="0"/>
          </a:xfrm>
          <a:prstGeom prst="line">
            <a:avLst/>
          </a:prstGeom>
          <a:ln w="5715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533926F2-44D5-C143-8F68-8A0589B5B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2" y="2099764"/>
            <a:ext cx="9157168" cy="433561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FE834EE-558F-154D-AE67-C5E5898CCA4F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дзаголовок 2"/>
          <p:cNvSpPr txBox="1"/>
          <p:nvPr/>
        </p:nvSpPr>
        <p:spPr>
          <a:xfrm>
            <a:off x="712783" y="2367710"/>
            <a:ext cx="1335088" cy="5540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登录模块</a:t>
            </a:r>
            <a:endParaRPr lang="en-US" altLang="zh-CN" sz="2000" b="1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7" name="Прямоугольник 36">
            <a:extLst>
              <a:ext uri="{FF2B5EF4-FFF2-40B4-BE49-F238E27FC236}">
                <a16:creationId xmlns:a16="http://schemas.microsoft.com/office/drawing/2014/main" id="{88A50D75-A273-EF4B-92F8-85DCD5512E5A}"/>
              </a:ext>
            </a:extLst>
          </p:cNvPr>
          <p:cNvSpPr/>
          <p:nvPr/>
        </p:nvSpPr>
        <p:spPr>
          <a:xfrm>
            <a:off x="0" y="0"/>
            <a:ext cx="12192000" cy="20367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79A813EF-A7D3-864A-89AB-F86A295A8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1" y="836067"/>
            <a:ext cx="78438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2.2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项目各模块流程分析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9" name="Группа 37">
            <a:extLst>
              <a:ext uri="{FF2B5EF4-FFF2-40B4-BE49-F238E27FC236}">
                <a16:creationId xmlns:a16="http://schemas.microsoft.com/office/drawing/2014/main" id="{4C07D8BD-9A31-1D4B-98EC-79C1FFCA1410}"/>
              </a:ext>
            </a:extLst>
          </p:cNvPr>
          <p:cNvGrpSpPr/>
          <p:nvPr/>
        </p:nvGrpSpPr>
        <p:grpSpPr bwMode="auto">
          <a:xfrm>
            <a:off x="1041401" y="607966"/>
            <a:ext cx="681038" cy="165100"/>
            <a:chOff x="2152493" y="583267"/>
            <a:chExt cx="681788" cy="165205"/>
          </a:xfrm>
        </p:grpSpPr>
        <p:sp>
          <p:nvSpPr>
            <p:cNvPr id="20" name="Овал 5">
              <a:extLst>
                <a:ext uri="{FF2B5EF4-FFF2-40B4-BE49-F238E27FC236}">
                  <a16:creationId xmlns:a16="http://schemas.microsoft.com/office/drawing/2014/main" id="{F926E636-A09A-CD4C-8F6B-22AD2A398FE7}"/>
                </a:ext>
              </a:extLst>
            </p:cNvPr>
            <p:cNvSpPr/>
            <p:nvPr/>
          </p:nvSpPr>
          <p:spPr>
            <a:xfrm>
              <a:off x="2152493" y="583267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Овал 6">
              <a:extLst>
                <a:ext uri="{FF2B5EF4-FFF2-40B4-BE49-F238E27FC236}">
                  <a16:creationId xmlns:a16="http://schemas.microsoft.com/office/drawing/2014/main" id="{9DF81D4F-9520-8E47-97D5-7D709B2A9394}"/>
                </a:ext>
              </a:extLst>
            </p:cNvPr>
            <p:cNvSpPr/>
            <p:nvPr/>
          </p:nvSpPr>
          <p:spPr>
            <a:xfrm>
              <a:off x="2411541" y="583267"/>
              <a:ext cx="16369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Овал 7">
              <a:extLst>
                <a:ext uri="{FF2B5EF4-FFF2-40B4-BE49-F238E27FC236}">
                  <a16:creationId xmlns:a16="http://schemas.microsoft.com/office/drawing/2014/main" id="{81D43CF4-1BBA-014D-8527-1EBCD5AE536B}"/>
                </a:ext>
              </a:extLst>
            </p:cNvPr>
            <p:cNvSpPr/>
            <p:nvPr/>
          </p:nvSpPr>
          <p:spPr>
            <a:xfrm>
              <a:off x="2668999" y="583267"/>
              <a:ext cx="16528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4" name="Прямая соединительная линия 33">
            <a:extLst>
              <a:ext uri="{FF2B5EF4-FFF2-40B4-BE49-F238E27FC236}">
                <a16:creationId xmlns:a16="http://schemas.microsoft.com/office/drawing/2014/main" id="{F4FDBC50-6E54-1045-A813-95502137B9CB}"/>
              </a:ext>
            </a:extLst>
          </p:cNvPr>
          <p:cNvCxnSpPr>
            <a:cxnSpLocks/>
          </p:cNvCxnSpPr>
          <p:nvPr/>
        </p:nvCxnSpPr>
        <p:spPr>
          <a:xfrm>
            <a:off x="0" y="1220788"/>
            <a:ext cx="885825" cy="0"/>
          </a:xfrm>
          <a:prstGeom prst="line">
            <a:avLst/>
          </a:prstGeom>
          <a:ln w="5715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218E275C-CE12-5E4A-971E-845F1E8E6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2" y="2872829"/>
            <a:ext cx="5508771" cy="1399133"/>
          </a:xfrm>
          <a:prstGeom prst="rect">
            <a:avLst/>
          </a:prstGeom>
        </p:spPr>
      </p:pic>
      <p:sp>
        <p:nvSpPr>
          <p:cNvPr id="30" name="Подзаголовок 2">
            <a:extLst>
              <a:ext uri="{FF2B5EF4-FFF2-40B4-BE49-F238E27FC236}">
                <a16:creationId xmlns:a16="http://schemas.microsoft.com/office/drawing/2014/main" id="{C7006660-F385-EA4C-BDB4-2AD471E5F349}"/>
              </a:ext>
            </a:extLst>
          </p:cNvPr>
          <p:cNvSpPr txBox="1"/>
          <p:nvPr/>
        </p:nvSpPr>
        <p:spPr>
          <a:xfrm>
            <a:off x="6550171" y="2367709"/>
            <a:ext cx="1335088" cy="5540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书架模块</a:t>
            </a:r>
            <a:endParaRPr lang="en-US" altLang="zh-CN" sz="2000" b="1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BE2682C5-069D-AB49-BD4C-E90C86F9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71" y="2826297"/>
            <a:ext cx="4600428" cy="158339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B392512-6C02-894E-9825-01DB24AC87EC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128CA53F-B252-184C-B698-0F9C912ED665}"/>
              </a:ext>
            </a:extLst>
          </p:cNvPr>
          <p:cNvSpPr txBox="1"/>
          <p:nvPr/>
        </p:nvSpPr>
        <p:spPr>
          <a:xfrm>
            <a:off x="712782" y="4409688"/>
            <a:ext cx="1601788" cy="5540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阅读器模块</a:t>
            </a:r>
            <a:endParaRPr lang="en-US" altLang="zh-CN" sz="2000" b="1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pic>
        <p:nvPicPr>
          <p:cNvPr id="35" name="图片 34" descr="图示&#10;&#10;描述已自动生成">
            <a:extLst>
              <a:ext uri="{FF2B5EF4-FFF2-40B4-BE49-F238E27FC236}">
                <a16:creationId xmlns:a16="http://schemas.microsoft.com/office/drawing/2014/main" id="{D8D5277E-71B3-784A-9553-3ABC36D89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9" y="4963725"/>
            <a:ext cx="5540375" cy="1543050"/>
          </a:xfrm>
          <a:prstGeom prst="rect">
            <a:avLst/>
          </a:prstGeom>
        </p:spPr>
      </p:pic>
      <p:pic>
        <p:nvPicPr>
          <p:cNvPr id="36" name="图片 35" descr="图示&#10;&#10;描述已自动生成">
            <a:extLst>
              <a:ext uri="{FF2B5EF4-FFF2-40B4-BE49-F238E27FC236}">
                <a16:creationId xmlns:a16="http://schemas.microsoft.com/office/drawing/2014/main" id="{8A7E5EC5-0B25-8643-83CC-8E3699D92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63" y="4806950"/>
            <a:ext cx="4877530" cy="2033748"/>
          </a:xfrm>
          <a:prstGeom prst="rect">
            <a:avLst/>
          </a:prstGeom>
        </p:spPr>
      </p:pic>
      <p:sp>
        <p:nvSpPr>
          <p:cNvPr id="38" name="Подзаголовок 2">
            <a:extLst>
              <a:ext uri="{FF2B5EF4-FFF2-40B4-BE49-F238E27FC236}">
                <a16:creationId xmlns:a16="http://schemas.microsoft.com/office/drawing/2014/main" id="{61B11F5C-4B33-C44A-A154-9A5F884DE556}"/>
              </a:ext>
            </a:extLst>
          </p:cNvPr>
          <p:cNvSpPr txBox="1"/>
          <p:nvPr/>
        </p:nvSpPr>
        <p:spPr>
          <a:xfrm>
            <a:off x="6550171" y="4375695"/>
            <a:ext cx="1993754" cy="554037"/>
          </a:xfrm>
          <a:prstGeom prst="rect">
            <a:avLst/>
          </a:prstGeom>
        </p:spPr>
        <p:txBody>
          <a:bodyPr spcCol="18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b="1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书籍管理模块</a:t>
            </a:r>
            <a:endParaRPr lang="en-US" altLang="zh-CN" sz="2000" b="1" kern="0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25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25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/>
      <p:bldP spid="30" grpId="0"/>
      <p:bldP spid="33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0" y="0"/>
            <a:ext cx="12192000" cy="203676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41401" y="836067"/>
            <a:ext cx="78438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2.3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项目数据 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E-R</a:t>
            </a:r>
            <a:r>
              <a:rPr lang="zh-CN" altLang="en-US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图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18436" name="Группа 37"/>
          <p:cNvGrpSpPr/>
          <p:nvPr/>
        </p:nvGrpSpPr>
        <p:grpSpPr bwMode="auto">
          <a:xfrm>
            <a:off x="1041401" y="607966"/>
            <a:ext cx="681038" cy="165100"/>
            <a:chOff x="2152493" y="583267"/>
            <a:chExt cx="681788" cy="165205"/>
          </a:xfrm>
        </p:grpSpPr>
        <p:sp>
          <p:nvSpPr>
            <p:cNvPr id="6" name="Овал 5"/>
            <p:cNvSpPr/>
            <p:nvPr/>
          </p:nvSpPr>
          <p:spPr>
            <a:xfrm>
              <a:off x="2152493" y="583267"/>
              <a:ext cx="165282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Овал 6"/>
            <p:cNvSpPr/>
            <p:nvPr/>
          </p:nvSpPr>
          <p:spPr>
            <a:xfrm>
              <a:off x="2411541" y="583267"/>
              <a:ext cx="16369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Овал 7"/>
            <p:cNvSpPr/>
            <p:nvPr/>
          </p:nvSpPr>
          <p:spPr>
            <a:xfrm>
              <a:off x="2668999" y="583267"/>
              <a:ext cx="165282" cy="16520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4" name="Прямая соединительная линия 33"/>
          <p:cNvCxnSpPr>
            <a:cxnSpLocks/>
          </p:cNvCxnSpPr>
          <p:nvPr/>
        </p:nvCxnSpPr>
        <p:spPr>
          <a:xfrm>
            <a:off x="0" y="1220788"/>
            <a:ext cx="885825" cy="0"/>
          </a:xfrm>
          <a:prstGeom prst="line">
            <a:avLst/>
          </a:prstGeom>
          <a:ln w="5715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FE834EE-558F-154D-AE67-C5E5898CCA4F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4895B275-B738-C945-824C-CE05BA981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89" y="2198825"/>
            <a:ext cx="8681822" cy="4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6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76488" y="758825"/>
            <a:ext cx="7439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 eaLnBrk="1" hangingPunct="1"/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2.4</a:t>
            </a: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  <a:cs typeface="Karla" pitchFamily="2" charset="0"/>
                <a:sym typeface="Arial" panose="020B0604020202020204" pitchFamily="34" charset="0"/>
              </a:rPr>
              <a:t> 各模块具体功能阐述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Karla" pitchFamily="2" charset="0"/>
              <a:sym typeface="Arial" panose="020B0604020202020204" pitchFamily="34" charset="0"/>
            </a:endParaRPr>
          </a:p>
        </p:txBody>
      </p:sp>
      <p:grpSp>
        <p:nvGrpSpPr>
          <p:cNvPr id="54275" name="Группа 2"/>
          <p:cNvGrpSpPr/>
          <p:nvPr/>
        </p:nvGrpSpPr>
        <p:grpSpPr bwMode="auto">
          <a:xfrm>
            <a:off x="5754688" y="508000"/>
            <a:ext cx="682625" cy="165100"/>
            <a:chOff x="1194364" y="1515979"/>
            <a:chExt cx="681788" cy="165205"/>
          </a:xfrm>
        </p:grpSpPr>
        <p:sp>
          <p:nvSpPr>
            <p:cNvPr id="4" name="Овал 3"/>
            <p:cNvSpPr/>
            <p:nvPr/>
          </p:nvSpPr>
          <p:spPr>
            <a:xfrm>
              <a:off x="1194364" y="1515979"/>
              <a:ext cx="164898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Овал 4"/>
            <p:cNvSpPr/>
            <p:nvPr/>
          </p:nvSpPr>
          <p:spPr>
            <a:xfrm>
              <a:off x="1452809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Овал 5"/>
            <p:cNvSpPr/>
            <p:nvPr/>
          </p:nvSpPr>
          <p:spPr>
            <a:xfrm>
              <a:off x="1711254" y="1515979"/>
              <a:ext cx="164898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Капля 6"/>
          <p:cNvSpPr/>
          <p:nvPr/>
        </p:nvSpPr>
        <p:spPr>
          <a:xfrm>
            <a:off x="4714874" y="4149726"/>
            <a:ext cx="1298575" cy="1297496"/>
          </a:xfrm>
          <a:prstGeom prst="teardrop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Капля 7"/>
          <p:cNvSpPr/>
          <p:nvPr/>
        </p:nvSpPr>
        <p:spPr>
          <a:xfrm rot="16200000">
            <a:off x="6179094" y="4141245"/>
            <a:ext cx="1305434" cy="1306520"/>
          </a:xfrm>
          <a:prstGeom prst="teardrop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Капля 8"/>
          <p:cNvSpPr/>
          <p:nvPr/>
        </p:nvSpPr>
        <p:spPr>
          <a:xfrm rot="10800000" flipH="1">
            <a:off x="4714875" y="2666491"/>
            <a:ext cx="1298574" cy="1297495"/>
          </a:xfrm>
          <a:prstGeom prst="teardrop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Капля 9"/>
          <p:cNvSpPr/>
          <p:nvPr/>
        </p:nvSpPr>
        <p:spPr>
          <a:xfrm rot="10800000">
            <a:off x="6178549" y="2650616"/>
            <a:ext cx="1306519" cy="1305433"/>
          </a:xfrm>
          <a:prstGeom prst="teardrop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Текст 11"/>
          <p:cNvSpPr txBox="1"/>
          <p:nvPr/>
        </p:nvSpPr>
        <p:spPr>
          <a:xfrm>
            <a:off x="766763" y="1966913"/>
            <a:ext cx="3644486" cy="21748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itchFamily="2" charset="0"/>
                <a:sym typeface="Arial" panose="020B0604020202020204" pitchFamily="34" charset="0"/>
              </a:rPr>
              <a:t>登录模块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itchFamily="2" charset="0"/>
              <a:sym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2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每次用户登录需要先访问验证码模块访问属于该账户的验证码，接着等待用户输入。接收到用户输入后，则比对账户密码以及验证码，其中密码需要先用</a:t>
            </a: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MD5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加密后再与数据库内信息比对，若比对成功则返回一个由</a:t>
            </a: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JWT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加密的用户</a:t>
            </a: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token，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若与数据库内信息不一致，则需要用户重新输入。</a:t>
            </a:r>
            <a:endParaRPr lang="en-US" sz="1200" b="1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2" name="Текст 11"/>
          <p:cNvSpPr txBox="1"/>
          <p:nvPr/>
        </p:nvSpPr>
        <p:spPr>
          <a:xfrm>
            <a:off x="763588" y="4364916"/>
            <a:ext cx="3644486" cy="1907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itchFamily="2" charset="0"/>
                <a:sym typeface="Arial" panose="020B0604020202020204" pitchFamily="34" charset="0"/>
              </a:rPr>
              <a:t>阅读器模块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itchFamily="2" charset="0"/>
              <a:sym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阅读器模块中，后端所需要实现的功能相对较少，只需要查找并返回书籍对应的详细信息即可，书籍具体内容和封面需要前端转去资源服务器获取。用户阅读留下的进度和阅读偏好之类的信息均由浏览器存储在本地。</a:t>
            </a:r>
            <a:endParaRPr lang="en-US" sz="1400" b="1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3" name="Текст 11"/>
          <p:cNvSpPr txBox="1"/>
          <p:nvPr/>
        </p:nvSpPr>
        <p:spPr>
          <a:xfrm>
            <a:off x="7958138" y="1966913"/>
            <a:ext cx="3471862" cy="1571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itchFamily="2" charset="0"/>
                <a:sym typeface="Arial" panose="020B0604020202020204" pitchFamily="34" charset="0"/>
              </a:rPr>
              <a:t>书架模块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itchFamily="2" charset="0"/>
              <a:sym typeface="Arial" panose="020B0604020202020204" pitchFamily="34" charset="0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书架模块主要用于记录用户的收藏图书，每当用户选择添加</a:t>
            </a:r>
            <a:r>
              <a:rPr lang="en-US" altLang="zh-CN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/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移出，就会向服务器发送一条对应的请求。</a:t>
            </a:r>
            <a:endParaRPr lang="en-US" sz="1400" b="1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4" name="Текст 11"/>
          <p:cNvSpPr txBox="1"/>
          <p:nvPr/>
        </p:nvSpPr>
        <p:spPr>
          <a:xfrm>
            <a:off x="8167687" y="4532751"/>
            <a:ext cx="3257550" cy="1571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itchFamily="2" charset="0"/>
                <a:sym typeface="Arial" panose="020B0604020202020204" pitchFamily="34" charset="0"/>
              </a:rPr>
              <a:t>模糊搜索模块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itchFamily="2" charset="0"/>
              <a:sym typeface="Arial" panose="020B0604020202020204" pitchFamily="34" charset="0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查找模块分为通过搜索框直接搜索的模糊查找模块，以及通过分类索引查找的按类搜索模块。搜索框查找直接利用用户的输入进入数据库查找相似名称的书，按类别则需要按书籍的类别选取书籍。</a:t>
            </a:r>
            <a:endParaRPr lang="en-US" sz="1400" b="1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5000628" y="2940465"/>
            <a:ext cx="709196" cy="709197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4975653" y="4395097"/>
            <a:ext cx="800030" cy="798813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477833" y="2946564"/>
            <a:ext cx="713536" cy="713536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6477833" y="4438279"/>
            <a:ext cx="713536" cy="712450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7FDB2A-D7A8-0448-88B7-AA8E5116F8A4}"/>
              </a:ext>
            </a:extLst>
          </p:cNvPr>
          <p:cNvSpPr/>
          <p:nvPr/>
        </p:nvSpPr>
        <p:spPr>
          <a:xfrm>
            <a:off x="10021888" y="6413157"/>
            <a:ext cx="1667604" cy="44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260DB5B1-4347-7B48-9D46-674457EEFC64}"/>
              </a:ext>
            </a:extLst>
          </p:cNvPr>
          <p:cNvSpPr txBox="1"/>
          <p:nvPr/>
        </p:nvSpPr>
        <p:spPr>
          <a:xfrm>
            <a:off x="8186738" y="3317677"/>
            <a:ext cx="3257550" cy="1047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itchFamily="2" charset="0"/>
                <a:sym typeface="Arial" panose="020B0604020202020204" pitchFamily="34" charset="0"/>
              </a:rPr>
              <a:t>书籍管理模块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itchFamily="2" charset="0"/>
              <a:sym typeface="Arial" panose="020B0604020202020204" pitchFamily="34" charset="0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        书籍管理模块的对于书籍的增删查改功能。</a:t>
            </a:r>
            <a:endParaRPr lang="en-US" sz="1400" b="1" dirty="0"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5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25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25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25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Karla"/>
        <a:ea typeface=""/>
        <a:cs typeface=""/>
      </a:majorFont>
      <a:minorFont>
        <a:latin typeface="King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1490</Words>
  <Application>Microsoft Macintosh PowerPoint</Application>
  <PresentationFormat>宽屏</PresentationFormat>
  <Paragraphs>116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Microsoft YaHei</vt:lpstr>
      <vt:lpstr>King</vt:lpstr>
      <vt:lpstr>Arial</vt:lpstr>
      <vt:lpstr>Calibri</vt:lpstr>
      <vt:lpstr>Calibri Light</vt:lpstr>
      <vt:lpstr>Karla</vt:lpstr>
      <vt:lpstr>Тема Office</vt:lpstr>
      <vt:lpstr>Специальное оформление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subject>BOSSPPT 2017-2018</dc:subject>
  <dc:creator>BOSSPPT 2017-2018</dc:creator>
  <cp:keywords>BOSSPPT顶尖职业文案</cp:keywords>
  <dc:description>BOSSPPT致力于提供高质量，有品质的模板，拒绝垃圾模板！_x000d__x000d_
本模板由bossppt设计师制作或制作师二次制作整理，bossppt为此花费了大量心血。_x000d__x000d_
如果非本店购买，请直接向盗版店进行索赔。_x000d__x000d_
本店淘宝唯一购买网址：https://chinappt.taobao.com</dc:description>
  <cp:lastModifiedBy>Shen Yuhao</cp:lastModifiedBy>
  <cp:revision>48</cp:revision>
  <dcterms:created xsi:type="dcterms:W3CDTF">2016-12-07T06:54:00Z</dcterms:created>
  <dcterms:modified xsi:type="dcterms:W3CDTF">2022-12-28T10:27:36Z</dcterms:modified>
  <cp:category>店铺： BOSSPPT顶尖职业文案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